
<file path=[Content_Types].xml><?xml version="1.0" encoding="utf-8"?>
<Types xmlns="http://schemas.openxmlformats.org/package/2006/content-types">
  <Default Extension="jpeg" ContentType="image/jpeg"/>
  <Default Extension="JPG" ContentType="image/.jpg"/>
  <Default Extension="wav" ContentType="audio/x-wav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4"/>
  </p:handoutMasterIdLst>
  <p:sldIdLst>
    <p:sldId id="257" r:id="rId3"/>
    <p:sldId id="366" r:id="rId5"/>
    <p:sldId id="367" r:id="rId6"/>
    <p:sldId id="368" r:id="rId7"/>
    <p:sldId id="369" r:id="rId8"/>
    <p:sldId id="370" r:id="rId9"/>
    <p:sldId id="371" r:id="rId10"/>
    <p:sldId id="372" r:id="rId11"/>
    <p:sldId id="373" r:id="rId12"/>
    <p:sldId id="374" r:id="rId13"/>
    <p:sldId id="375" r:id="rId14"/>
    <p:sldId id="417" r:id="rId15"/>
    <p:sldId id="378" r:id="rId16"/>
    <p:sldId id="380" r:id="rId17"/>
    <p:sldId id="377" r:id="rId18"/>
    <p:sldId id="381" r:id="rId19"/>
    <p:sldId id="382" r:id="rId20"/>
    <p:sldId id="383" r:id="rId21"/>
    <p:sldId id="384" r:id="rId22"/>
    <p:sldId id="385" r:id="rId23"/>
    <p:sldId id="386" r:id="rId24"/>
    <p:sldId id="391" r:id="rId25"/>
    <p:sldId id="389" r:id="rId26"/>
    <p:sldId id="388" r:id="rId27"/>
    <p:sldId id="387" r:id="rId28"/>
    <p:sldId id="399" r:id="rId29"/>
    <p:sldId id="398" r:id="rId30"/>
    <p:sldId id="397" r:id="rId31"/>
    <p:sldId id="396" r:id="rId32"/>
    <p:sldId id="395" r:id="rId33"/>
    <p:sldId id="394" r:id="rId34"/>
    <p:sldId id="393" r:id="rId35"/>
    <p:sldId id="392" r:id="rId36"/>
    <p:sldId id="400" r:id="rId37"/>
    <p:sldId id="408" r:id="rId38"/>
    <p:sldId id="407" r:id="rId39"/>
    <p:sldId id="406" r:id="rId40"/>
    <p:sldId id="405" r:id="rId41"/>
    <p:sldId id="403" r:id="rId42"/>
    <p:sldId id="404" r:id="rId43"/>
    <p:sldId id="402" r:id="rId44"/>
    <p:sldId id="416" r:id="rId45"/>
    <p:sldId id="415" r:id="rId46"/>
    <p:sldId id="414" r:id="rId47"/>
    <p:sldId id="413" r:id="rId48"/>
    <p:sldId id="412" r:id="rId49"/>
    <p:sldId id="411" r:id="rId50"/>
    <p:sldId id="410" r:id="rId51"/>
    <p:sldId id="409" r:id="rId52"/>
    <p:sldId id="401" r:id="rId53"/>
  </p:sldIdLst>
  <p:sldSz cx="12192000" cy="6858000"/>
  <p:notesSz cx="6858000" cy="9144000"/>
  <p:custDataLst>
    <p:tags r:id="rId58"/>
  </p:custDataLst>
  <p:defaultTextStyle>
    <a:defPPr>
      <a:defRPr lang="zh-CN"/>
    </a:defPPr>
    <a:lvl1pPr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anose="02020603050405020304" pitchFamily="18" charset="0"/>
        <a:ea typeface="楷体_GB2312" pitchFamily="49" charset="-122"/>
        <a:cs typeface="+mn-cs"/>
      </a:defRPr>
    </a:lvl1pPr>
    <a:lvl2pPr marL="457200"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anose="02020603050405020304" pitchFamily="18" charset="0"/>
        <a:ea typeface="楷体_GB2312" pitchFamily="49" charset="-122"/>
        <a:cs typeface="+mn-cs"/>
      </a:defRPr>
    </a:lvl2pPr>
    <a:lvl3pPr marL="914400"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anose="02020603050405020304" pitchFamily="18" charset="0"/>
        <a:ea typeface="楷体_GB2312" pitchFamily="49" charset="-122"/>
        <a:cs typeface="+mn-cs"/>
      </a:defRPr>
    </a:lvl3pPr>
    <a:lvl4pPr marL="1371600"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anose="02020603050405020304" pitchFamily="18" charset="0"/>
        <a:ea typeface="楷体_GB2312" pitchFamily="49" charset="-122"/>
        <a:cs typeface="+mn-cs"/>
      </a:defRPr>
    </a:lvl4pPr>
    <a:lvl5pPr marL="1828800" algn="ctr" rtl="0" fontAlgn="base">
      <a:lnSpc>
        <a:spcPct val="80000"/>
      </a:lnSpc>
      <a:spcBef>
        <a:spcPct val="50000"/>
      </a:spcBef>
      <a:spcAft>
        <a:spcPct val="0"/>
      </a:spcAft>
      <a:defRPr kumimoji="1" sz="2400" b="1" kern="1200">
        <a:solidFill>
          <a:srgbClr val="0033CC"/>
        </a:solidFill>
        <a:latin typeface="Times New Roman" panose="02020603050405020304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rgbClr val="0033CC"/>
        </a:solidFill>
        <a:latin typeface="Times New Roman" panose="02020603050405020304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rgbClr val="0033CC"/>
        </a:solidFill>
        <a:latin typeface="Times New Roman" panose="02020603050405020304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rgbClr val="0033CC"/>
        </a:solidFill>
        <a:latin typeface="Times New Roman" panose="02020603050405020304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rgbClr val="0033CC"/>
        </a:solidFill>
        <a:latin typeface="Times New Roman" panose="02020603050405020304" pitchFamily="18" charset="0"/>
        <a:ea typeface="楷体_GB2312" pitchFamily="49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9803"/>
    <a:srgbClr val="F79646"/>
    <a:srgbClr val="FFFFFF"/>
    <a:srgbClr val="EDEDED"/>
    <a:srgbClr val="E1943A"/>
    <a:srgbClr val="D2D2D2"/>
    <a:srgbClr val="D1D1D1"/>
    <a:srgbClr val="FBFDFC"/>
    <a:srgbClr val="0033CC"/>
    <a:srgbClr val="DFE1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94581" autoAdjust="0"/>
  </p:normalViewPr>
  <p:slideViewPr>
    <p:cSldViewPr>
      <p:cViewPr varScale="1">
        <p:scale>
          <a:sx n="81" d="100"/>
          <a:sy n="81" d="100"/>
        </p:scale>
        <p:origin x="420" y="102"/>
      </p:cViewPr>
      <p:guideLst>
        <p:guide orient="horz" pos="2160"/>
        <p:guide pos="3795"/>
        <p:guide pos="332"/>
        <p:guide orient="horz" pos="3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36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8" Type="http://schemas.openxmlformats.org/officeDocument/2006/relationships/tags" Target="tags/tag2.xml"/><Relationship Id="rId57" Type="http://schemas.openxmlformats.org/officeDocument/2006/relationships/tableStyles" Target="tableStyles.xml"/><Relationship Id="rId56" Type="http://schemas.openxmlformats.org/officeDocument/2006/relationships/viewProps" Target="viewProps.xml"/><Relationship Id="rId55" Type="http://schemas.openxmlformats.org/officeDocument/2006/relationships/presProps" Target="presProps.xml"/><Relationship Id="rId54" Type="http://schemas.openxmlformats.org/officeDocument/2006/relationships/handoutMaster" Target="handoutMasters/handoutMaster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48C81-2EE0-4ADC-AD51-9DC87E0EF3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0761C-5A44-4BA0-B4C5-00F13EA65E0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150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150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2150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150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l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150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ea typeface="宋体" panose="02010600030101010101" pitchFamily="2" charset="-122"/>
              </a:defRPr>
            </a:lvl1pPr>
          </a:lstStyle>
          <a:p>
            <a:fld id="{0D1E2EF4-146E-47B5-A412-FFD548A1AB6A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1E2EF4-146E-47B5-A412-FFD548A1AB6A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BC0BB455-8EAD-4C4F-9329-1CDBC83526D9}" type="slidenum">
              <a:rPr lang="en-US" altLang="zh-CN"/>
            </a:fld>
            <a:endParaRPr lang="en-US" altLang="zh-CN"/>
          </a:p>
        </p:txBody>
      </p:sp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4FD2B873-2FD7-4D3F-95FD-06692B2BE88B}" type="slidenum">
              <a:rPr lang="en-US" altLang="zh-CN"/>
            </a:fld>
            <a:endParaRPr lang="en-US" altLang="zh-CN"/>
          </a:p>
        </p:txBody>
      </p:sp>
      <p:sp>
        <p:nvSpPr>
          <p:cNvPr id="242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D7554B39-088D-489F-93EF-DD601804ACD1}" type="slidenum">
              <a:rPr lang="en-US" altLang="zh-CN"/>
            </a:fld>
            <a:endParaRPr lang="en-US" altLang="zh-CN"/>
          </a:p>
        </p:txBody>
      </p:sp>
      <p:sp>
        <p:nvSpPr>
          <p:cNvPr id="228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6CF4F45E-918B-4275-9B67-DA606BFFD753}" type="slidenum">
              <a:rPr lang="en-US" altLang="zh-CN"/>
            </a:fld>
            <a:endParaRPr lang="en-US" altLang="zh-CN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298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2" y="-99392"/>
            <a:ext cx="3521804" cy="973017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107106"/>
            <a:ext cx="4223792" cy="504057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GIF"/><Relationship Id="rId1" Type="http://schemas.openxmlformats.org/officeDocument/2006/relationships/image" Target="../media/image7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7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GI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GI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7.GI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GI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GI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GI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.xml"/><Relationship Id="rId2" Type="http://schemas.openxmlformats.org/officeDocument/2006/relationships/image" Target="../media/image11.png"/><Relationship Id="rId1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1127448" y="6457943"/>
            <a:ext cx="11064552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0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7" name="图片 6" descr="文本&#10;&#10;中度可信度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800" y="8462881"/>
            <a:ext cx="5143500" cy="5143500"/>
          </a:xfrm>
          <a:prstGeom prst="rect">
            <a:avLst/>
          </a:prstGeom>
        </p:spPr>
      </p:pic>
      <p:cxnSp>
        <p:nvCxnSpPr>
          <p:cNvPr id="11" name="直接连接符 10"/>
          <p:cNvCxnSpPr/>
          <p:nvPr/>
        </p:nvCxnSpPr>
        <p:spPr>
          <a:xfrm>
            <a:off x="1040590" y="6741368"/>
            <a:ext cx="11151410" cy="3453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95310" y="6174518"/>
            <a:ext cx="1109669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040590" y="5891093"/>
            <a:ext cx="1115141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279576" y="1226341"/>
            <a:ext cx="7488832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数据结构教程</a:t>
            </a:r>
            <a:endParaRPr lang="zh-CN" altLang="en-US" sz="8000">
              <a:ln>
                <a:solidFill>
                  <a:schemeClr val="bg1"/>
                </a:solidFill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130" y="-77331"/>
            <a:ext cx="1061720" cy="315011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871720" y="2305685"/>
            <a:ext cx="4830445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</a:t>
            </a:r>
            <a:r>
              <a:rPr lang="en-US" altLang="zh-CN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 pitchFamily="18" charset="2"/>
              </a:rPr>
              <a:t></a:t>
            </a:r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微课视频</a:t>
            </a:r>
            <a:r>
              <a:rPr lang="en-US" altLang="zh-CN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Wingdings 2" panose="05020102010507070707" pitchFamily="18" charset="2"/>
              </a:rPr>
              <a:t></a:t>
            </a:r>
            <a:r>
              <a:rPr lang="zh-CN" altLang="en-US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题库版</a:t>
            </a:r>
            <a:endParaRPr lang="zh-CN" altLang="en-US">
              <a:ln>
                <a:solidFill>
                  <a:schemeClr val="bg1"/>
                </a:solidFill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873051" y="2765104"/>
            <a:ext cx="124177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李春葆  主编</a:t>
            </a:r>
            <a:endParaRPr lang="zh-CN" altLang="en-US" sz="15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乐高玩具&#10;&#10;低可信度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723" y="3282530"/>
            <a:ext cx="4810764" cy="3241174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4174934" y="3359118"/>
            <a:ext cx="4225323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4800" dirty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4800" dirty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章 内排序</a:t>
            </a:r>
            <a:endParaRPr lang="zh-CN" altLang="en-US" sz="4800" dirty="0">
              <a:ln>
                <a:solidFill>
                  <a:schemeClr val="bg1"/>
                </a:solidFill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: 空心 2"/>
          <p:cNvSpPr/>
          <p:nvPr/>
        </p:nvSpPr>
        <p:spPr>
          <a:xfrm>
            <a:off x="7678086" y="2780928"/>
            <a:ext cx="194964" cy="194964"/>
          </a:xfrm>
          <a:prstGeom prst="donu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-235082" y="5628587"/>
            <a:ext cx="1889956" cy="1254488"/>
            <a:chOff x="-235082" y="5592394"/>
            <a:chExt cx="1889956" cy="1254488"/>
          </a:xfrm>
        </p:grpSpPr>
        <p:sp>
          <p:nvSpPr>
            <p:cNvPr id="4" name="矩形 3"/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-235082" y="6627172"/>
              <a:ext cx="1889956" cy="219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元</a:t>
              </a:r>
              <a:endPara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512359" y="1703489"/>
            <a:ext cx="2357454" cy="43815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72000" bIns="72000">
            <a:spAutoFit/>
          </a:bodyPr>
          <a:lstStyle/>
          <a:p>
            <a:pPr marL="457200" indent="-457200" algn="l">
              <a:buBlip>
                <a:blip r:embed="rId1"/>
              </a:buBlip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平均情况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2177220" y="5527110"/>
            <a:ext cx="8542162" cy="386080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marL="457200" indent="-457200"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所以冒泡排序最好时间复杂度为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，最坏和平均为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baseline="30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9" name="TextBox 15"/>
          <p:cNvSpPr txBox="1"/>
          <p:nvPr/>
        </p:nvSpPr>
        <p:spPr>
          <a:xfrm>
            <a:off x="511555" y="2452629"/>
            <a:ext cx="10953671" cy="1681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ts val="2800"/>
              </a:lnSpc>
              <a:spcBef>
                <a:spcPts val="1200"/>
              </a:spcBef>
              <a:buBlip>
                <a:blip r:embed="rId2"/>
              </a:buBlip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算法可能在中间的某一道排序完成后就终止，但可以证明平均的排序趟数仍是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342900" indent="-342900" algn="l">
              <a:lnSpc>
                <a:spcPts val="2800"/>
              </a:lnSpc>
              <a:spcBef>
                <a:spcPts val="1200"/>
              </a:spcBef>
              <a:buBlip>
                <a:blip r:embed="rId2"/>
              </a:buBlip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由此得出平均情况下，总的比较次数仍是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baseline="30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，故算法的平均时间复杂度为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baseline="30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0" name="下箭头 16"/>
          <p:cNvSpPr/>
          <p:nvPr/>
        </p:nvSpPr>
        <p:spPr>
          <a:xfrm>
            <a:off x="5708462" y="4339790"/>
            <a:ext cx="429198" cy="683264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冒泡排序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>
          <a:xfrm>
            <a:off x="8179168" y="748339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algn="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1400" b="1" kern="1200">
                <a:solidFill>
                  <a:srgbClr val="FF0000"/>
                </a:solidFill>
                <a:latin typeface="Consolas" panose="020B0609020204030204" pitchFamily="49" charset="0"/>
                <a:ea typeface="楷体_GB2312" pitchFamily="49" charset="-122"/>
                <a:cs typeface="Consolas" panose="020B0609020204030204" pitchFamily="49" charset="0"/>
              </a:defRPr>
            </a:lvl1pPr>
            <a:lvl2pPr marL="4572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2pPr>
            <a:lvl3pPr marL="9144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3pPr>
            <a:lvl4pPr marL="13716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4pPr>
            <a:lvl5pPr marL="18288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9pPr>
          </a:lstStyle>
          <a:p>
            <a:fld id="{7AF016A1-9F15-429F-9EFD-84004B73C732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/43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2692400" y="1441446"/>
            <a:ext cx="6248400" cy="337185"/>
          </a:xfrm>
          <a:prstGeom prst="rect">
            <a:avLst/>
          </a:prstGeom>
          <a:solidFill>
            <a:srgbClr val="CCFFCC"/>
          </a:solidFill>
          <a:ln w="9525">
            <a:solidFill>
              <a:srgbClr val="003300"/>
            </a:solidFill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无 序 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 序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列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15" name="组合 18"/>
          <p:cNvGrpSpPr/>
          <p:nvPr/>
        </p:nvGrpSpPr>
        <p:grpSpPr>
          <a:xfrm>
            <a:off x="2692400" y="2793996"/>
            <a:ext cx="6248400" cy="533400"/>
            <a:chOff x="1168400" y="2903538"/>
            <a:chExt cx="6248400" cy="533400"/>
          </a:xfrm>
        </p:grpSpPr>
        <p:sp>
          <p:nvSpPr>
            <p:cNvPr id="16" name="Text Box 5"/>
            <p:cNvSpPr txBox="1">
              <a:spLocks noChangeArrowheads="1"/>
            </p:cNvSpPr>
            <p:nvPr/>
          </p:nvSpPr>
          <p:spPr bwMode="auto">
            <a:xfrm>
              <a:off x="1168400" y="2936875"/>
              <a:ext cx="3178175" cy="337185"/>
            </a:xfrm>
            <a:prstGeom prst="rect">
              <a:avLst/>
            </a:prstGeom>
            <a:solidFill>
              <a:srgbClr val="CCFFCC"/>
            </a:solidFill>
            <a:ln w="12700">
              <a:solidFill>
                <a:srgbClr val="003300"/>
              </a:solidFill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无序子序列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  <a:sym typeface="Wingdings" panose="05000000000000000000"/>
                </a:rPr>
                <a:t>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7" name="Text Box 6"/>
            <p:cNvSpPr txBox="1">
              <a:spLocks noChangeArrowheads="1"/>
            </p:cNvSpPr>
            <p:nvPr/>
          </p:nvSpPr>
          <p:spPr bwMode="auto">
            <a:xfrm>
              <a:off x="4978400" y="2924175"/>
              <a:ext cx="2438400" cy="337185"/>
            </a:xfrm>
            <a:prstGeom prst="rect">
              <a:avLst/>
            </a:prstGeom>
            <a:solidFill>
              <a:srgbClr val="CCFFCC"/>
            </a:solidFill>
            <a:ln w="12700">
              <a:solidFill>
                <a:srgbClr val="003300"/>
              </a:solidFill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无序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子序列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  <a:sym typeface="Wingdings" panose="05000000000000000000"/>
                </a:rPr>
                <a:t></a:t>
              </a:r>
              <a:endPara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8" name="Oval 7"/>
            <p:cNvSpPr>
              <a:spLocks noChangeArrowheads="1"/>
            </p:cNvSpPr>
            <p:nvPr/>
          </p:nvSpPr>
          <p:spPr bwMode="auto">
            <a:xfrm>
              <a:off x="4356100" y="2903538"/>
              <a:ext cx="609600" cy="533400"/>
            </a:xfrm>
            <a:prstGeom prst="ellipse">
              <a:avLst/>
            </a:prstGeom>
            <a:solidFill>
              <a:srgbClr val="FFCC99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r>
                <a:rPr lang="zh-CN" altLang="en-US" sz="1800" dirty="0">
                  <a:solidFill>
                    <a:srgbClr val="99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基准</a:t>
              </a:r>
              <a:endParaRPr lang="zh-CN" altLang="en-US" sz="1800" b="0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19" name="组合 17"/>
          <p:cNvGrpSpPr/>
          <p:nvPr/>
        </p:nvGrpSpPr>
        <p:grpSpPr>
          <a:xfrm>
            <a:off x="5991248" y="2000240"/>
            <a:ext cx="1302071" cy="685800"/>
            <a:chOff x="3767134" y="2160588"/>
            <a:chExt cx="1302071" cy="685800"/>
          </a:xfrm>
        </p:grpSpPr>
        <p:sp>
          <p:nvSpPr>
            <p:cNvPr id="20" name="AutoShape 8"/>
            <p:cNvSpPr>
              <a:spLocks noChangeArrowheads="1"/>
            </p:cNvSpPr>
            <p:nvPr/>
          </p:nvSpPr>
          <p:spPr bwMode="auto">
            <a:xfrm>
              <a:off x="3767134" y="2160588"/>
              <a:ext cx="304800" cy="685800"/>
            </a:xfrm>
            <a:prstGeom prst="downArrow">
              <a:avLst>
                <a:gd name="adj1" fmla="val 50000"/>
                <a:gd name="adj2" fmla="val 56250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eaVert" wrap="none" anchor="ctr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1" name="Text Box 9"/>
            <p:cNvSpPr txBox="1">
              <a:spLocks noChangeArrowheads="1"/>
            </p:cNvSpPr>
            <p:nvPr/>
          </p:nvSpPr>
          <p:spPr bwMode="auto">
            <a:xfrm>
              <a:off x="3971925" y="2281176"/>
              <a:ext cx="1097280" cy="31242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1800" dirty="0">
                  <a:solidFill>
                    <a:srgbClr val="99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一次划分</a:t>
              </a:r>
              <a:endParaRPr lang="zh-CN" altLang="en-US" sz="1800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2" name="组合 16"/>
          <p:cNvGrpSpPr/>
          <p:nvPr/>
        </p:nvGrpSpPr>
        <p:grpSpPr>
          <a:xfrm>
            <a:off x="4688124" y="3422646"/>
            <a:ext cx="3074465" cy="1014957"/>
            <a:chOff x="3149600" y="3532188"/>
            <a:chExt cx="2590815" cy="1014957"/>
          </a:xfrm>
        </p:grpSpPr>
        <p:sp>
          <p:nvSpPr>
            <p:cNvPr id="23" name="Line 10"/>
            <p:cNvSpPr>
              <a:spLocks noChangeShapeType="1"/>
            </p:cNvSpPr>
            <p:nvPr/>
          </p:nvSpPr>
          <p:spPr bwMode="auto">
            <a:xfrm flipH="1" flipV="1">
              <a:off x="3149600" y="3532188"/>
              <a:ext cx="609600" cy="609600"/>
            </a:xfrm>
            <a:prstGeom prst="line">
              <a:avLst/>
            </a:prstGeom>
            <a:ln>
              <a:tailEnd type="triangle" w="med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wrap="none" anchor="ctr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Line 11"/>
            <p:cNvSpPr>
              <a:spLocks noChangeShapeType="1"/>
            </p:cNvSpPr>
            <p:nvPr/>
          </p:nvSpPr>
          <p:spPr bwMode="auto">
            <a:xfrm flipV="1">
              <a:off x="5003483" y="3561355"/>
              <a:ext cx="609600" cy="580432"/>
            </a:xfrm>
            <a:prstGeom prst="line">
              <a:avLst/>
            </a:prstGeom>
            <a:ln>
              <a:tailEnd type="triangle" w="med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wrap="none" anchor="ctr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5" name="Text Box 12"/>
            <p:cNvSpPr txBox="1">
              <a:spLocks noChangeArrowheads="1"/>
            </p:cNvSpPr>
            <p:nvPr/>
          </p:nvSpPr>
          <p:spPr bwMode="auto">
            <a:xfrm>
              <a:off x="3454399" y="4209960"/>
              <a:ext cx="2286016" cy="33718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>
              <a:spAutoFit/>
            </a:bodyPr>
            <a:lstStyle/>
            <a:p>
              <a:pPr algn="l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分别进行快速排序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26" name="Text Box 14"/>
          <p:cNvSpPr txBox="1">
            <a:spLocks noChangeArrowheads="1"/>
          </p:cNvSpPr>
          <p:nvPr/>
        </p:nvSpPr>
        <p:spPr bwMode="auto">
          <a:xfrm>
            <a:off x="2063750" y="4687884"/>
            <a:ext cx="8077200" cy="136969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80000" tIns="108000" bIns="108000">
            <a:spAutoFit/>
          </a:bodyPr>
          <a:lstStyle/>
          <a:p>
            <a:pPr marL="342900" indent="-342900" algn="just">
              <a:lnSpc>
                <a:spcPts val="2600"/>
              </a:lnSpc>
              <a:buBlip>
                <a:blip r:embed="rId1"/>
              </a:buBlip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每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趟使表的</a:t>
            </a:r>
            <a:r>
              <a:rPr lang="zh-CN" altLang="en-US" sz="2000" dirty="0">
                <a:solidFill>
                  <a:srgbClr val="F92D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第</a:t>
            </a:r>
            <a:r>
              <a:rPr lang="en-US" altLang="zh-CN" sz="2000">
                <a:solidFill>
                  <a:srgbClr val="F92D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>
                <a:solidFill>
                  <a:srgbClr val="F92D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个元素（基准）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放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入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适当位置（归位），将表一分为二，对子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表按递归方式继续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这种划分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.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342900" indent="-342900" algn="just">
              <a:lnSpc>
                <a:spcPts val="2600"/>
              </a:lnSpc>
              <a:buBlip>
                <a:blip r:embed="rId1"/>
              </a:buBlip>
            </a:pPr>
            <a:r>
              <a:rPr lang="zh-CN" altLang="en-US" sz="2000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直至</a:t>
            </a:r>
            <a:r>
              <a:rPr lang="zh-CN" altLang="en-US" sz="2000" dirty="0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划分的子表长为</a:t>
            </a:r>
            <a:r>
              <a:rPr lang="en-US" altLang="zh-CN" sz="2000" dirty="0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</a:t>
            </a:r>
            <a:r>
              <a:rPr lang="zh-CN" altLang="en-US" sz="2000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或</a:t>
            </a:r>
            <a:r>
              <a:rPr lang="en-US" altLang="zh-CN" sz="2000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递归出口）。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7" name="Oval 7"/>
          <p:cNvSpPr>
            <a:spLocks noChangeArrowheads="1"/>
          </p:cNvSpPr>
          <p:nvPr/>
        </p:nvSpPr>
        <p:spPr bwMode="auto">
          <a:xfrm>
            <a:off x="2809852" y="1357298"/>
            <a:ext cx="609600" cy="533400"/>
          </a:xfrm>
          <a:prstGeom prst="ellipse">
            <a:avLst/>
          </a:prstGeom>
          <a:solidFill>
            <a:srgbClr val="FFCC99"/>
          </a:solidFill>
          <a:ln w="1905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r>
              <a:rPr lang="zh-CN" altLang="en-US" sz="1800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基准</a:t>
            </a:r>
            <a:endParaRPr lang="zh-CN" altLang="en-US" sz="1800" b="0" dirty="0">
              <a:solidFill>
                <a:srgbClr val="99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0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52013" y="1201311"/>
            <a:ext cx="11345099" cy="5805265"/>
            <a:chOff x="266666" y="878183"/>
            <a:chExt cx="12832777" cy="6021289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204" r="34009" b="12602"/>
            <a:stretch>
              <a:fillRect/>
            </a:stretch>
          </p:blipFill>
          <p:spPr>
            <a:xfrm>
              <a:off x="266666" y="878183"/>
              <a:ext cx="6416390" cy="6021288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204" r="34009" b="12602"/>
            <a:stretch>
              <a:fillRect/>
            </a:stretch>
          </p:blipFill>
          <p:spPr>
            <a:xfrm flipH="1">
              <a:off x="6683053" y="878184"/>
              <a:ext cx="6416390" cy="6021288"/>
            </a:xfrm>
            <a:prstGeom prst="rect">
              <a:avLst/>
            </a:prstGeom>
          </p:spPr>
        </p:pic>
      </p:grpSp>
      <p:sp>
        <p:nvSpPr>
          <p:cNvPr id="8" name="椭圆 7"/>
          <p:cNvSpPr/>
          <p:nvPr/>
        </p:nvSpPr>
        <p:spPr>
          <a:xfrm>
            <a:off x="4572487" y="2086011"/>
            <a:ext cx="571504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zh-CN" altLang="en-US" sz="2000" dirty="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572619" y="2086011"/>
            <a:ext cx="571504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endParaRPr lang="zh-CN" altLang="en-US" sz="2000" dirty="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572751" y="2086011"/>
            <a:ext cx="571504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endParaRPr lang="zh-CN" altLang="en-US" sz="2000" dirty="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7644321" y="2086011"/>
            <a:ext cx="571504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endParaRPr lang="zh-CN" altLang="en-US" sz="2000" dirty="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8644453" y="2086011"/>
            <a:ext cx="571504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lang="zh-CN" altLang="en-US" sz="2000" dirty="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0"/>
          <p:cNvSpPr txBox="1"/>
          <p:nvPr/>
        </p:nvSpPr>
        <p:spPr>
          <a:xfrm>
            <a:off x="2710337" y="3186099"/>
            <a:ext cx="64294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</a:t>
            </a:r>
            <a:endParaRPr lang="en-US" altLang="zh-CN" sz="2000" dirty="0" err="1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14" name="组合 16"/>
          <p:cNvGrpSpPr/>
          <p:nvPr/>
        </p:nvGrpSpPr>
        <p:grpSpPr>
          <a:xfrm>
            <a:off x="4643925" y="2586077"/>
            <a:ext cx="357190" cy="940437"/>
            <a:chOff x="2571736" y="1727982"/>
            <a:chExt cx="357190" cy="940437"/>
          </a:xfrm>
        </p:grpSpPr>
        <p:sp>
          <p:nvSpPr>
            <p:cNvPr id="15" name="TextBox 13"/>
            <p:cNvSpPr txBox="1"/>
            <p:nvPr/>
          </p:nvSpPr>
          <p:spPr>
            <a:xfrm>
              <a:off x="2571736" y="2422674"/>
              <a:ext cx="357190" cy="24574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 sz="20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endPara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cxnSp>
          <p:nvCxnSpPr>
            <p:cNvPr id="16" name="直接箭头连接符 15"/>
            <p:cNvCxnSpPr/>
            <p:nvPr/>
          </p:nvCxnSpPr>
          <p:spPr>
            <a:xfrm rot="5400000" flipH="1" flipV="1">
              <a:off x="2536017" y="1977221"/>
              <a:ext cx="500066" cy="1588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7"/>
          <p:cNvGrpSpPr/>
          <p:nvPr/>
        </p:nvGrpSpPr>
        <p:grpSpPr>
          <a:xfrm>
            <a:off x="8715891" y="2586077"/>
            <a:ext cx="357190" cy="940437"/>
            <a:chOff x="2571736" y="1727982"/>
            <a:chExt cx="357190" cy="940437"/>
          </a:xfrm>
        </p:grpSpPr>
        <p:sp>
          <p:nvSpPr>
            <p:cNvPr id="18" name="TextBox 18"/>
            <p:cNvSpPr txBox="1"/>
            <p:nvPr/>
          </p:nvSpPr>
          <p:spPr>
            <a:xfrm>
              <a:off x="2571736" y="2422674"/>
              <a:ext cx="357190" cy="24574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 sz="20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j</a:t>
              </a:r>
              <a:endPara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cxnSp>
          <p:nvCxnSpPr>
            <p:cNvPr id="19" name="直接箭头连接符 18"/>
            <p:cNvCxnSpPr/>
            <p:nvPr/>
          </p:nvCxnSpPr>
          <p:spPr>
            <a:xfrm rot="5400000" flipH="1" flipV="1">
              <a:off x="2536017" y="1977221"/>
              <a:ext cx="500066" cy="1588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21"/>
          <p:cNvSpPr txBox="1"/>
          <p:nvPr/>
        </p:nvSpPr>
        <p:spPr>
          <a:xfrm>
            <a:off x="5858371" y="3514771"/>
            <a:ext cx="2500330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</a:t>
            </a: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：区间处理完毕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1" name="TextBox 23"/>
          <p:cNvSpPr txBox="1"/>
          <p:nvPr/>
        </p:nvSpPr>
        <p:spPr>
          <a:xfrm>
            <a:off x="6096000" y="4068477"/>
            <a:ext cx="135732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划分完毕</a:t>
            </a:r>
            <a:endParaRPr lang="zh-CN" altLang="en-US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2" name="TextBox 24"/>
          <p:cNvSpPr txBox="1"/>
          <p:nvPr/>
        </p:nvSpPr>
        <p:spPr>
          <a:xfrm>
            <a:off x="4643925" y="1583686"/>
            <a:ext cx="2643206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整个区间：</a:t>
            </a: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..</a:t>
            </a:r>
            <a:r>
              <a:rPr lang="en-US" altLang="zh-CN" sz="18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23" name="组合 27"/>
          <p:cNvGrpSpPr/>
          <p:nvPr/>
        </p:nvGrpSpPr>
        <p:grpSpPr>
          <a:xfrm>
            <a:off x="4072421" y="2728953"/>
            <a:ext cx="2428892" cy="586657"/>
            <a:chOff x="500034" y="2857496"/>
            <a:chExt cx="2428892" cy="586657"/>
          </a:xfrm>
        </p:grpSpPr>
        <p:sp>
          <p:nvSpPr>
            <p:cNvPr id="25" name="TextBox 25"/>
            <p:cNvSpPr txBox="1"/>
            <p:nvPr/>
          </p:nvSpPr>
          <p:spPr>
            <a:xfrm>
              <a:off x="500034" y="3131733"/>
              <a:ext cx="242889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左区间：</a:t>
              </a:r>
              <a:r>
                <a:rPr lang="en-US" altLang="zh-CN" sz="1800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[s..</a:t>
              </a:r>
              <a:r>
                <a:rPr lang="en-US" altLang="zh-CN" sz="1800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-1]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6" name="左大括号 25"/>
            <p:cNvSpPr/>
            <p:nvPr/>
          </p:nvSpPr>
          <p:spPr>
            <a:xfrm rot="16200000">
              <a:off x="1607323" y="2321711"/>
              <a:ext cx="285752" cy="1357322"/>
            </a:xfrm>
            <a:prstGeom prst="leftBrace">
              <a:avLst/>
            </a:prstGeom>
            <a:ln w="28575">
              <a:solidFill>
                <a:srgbClr val="FF00F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latin typeface="Consolas" panose="020B0609020204030204" pitchFamily="49" charset="0"/>
                <a:ea typeface="仿宋" panose="02010609060101010101" pitchFamily="49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7" name="组合 28"/>
          <p:cNvGrpSpPr/>
          <p:nvPr/>
        </p:nvGrpSpPr>
        <p:grpSpPr>
          <a:xfrm>
            <a:off x="7215693" y="2724450"/>
            <a:ext cx="2428892" cy="591160"/>
            <a:chOff x="500034" y="2857496"/>
            <a:chExt cx="2428892" cy="591160"/>
          </a:xfrm>
        </p:grpSpPr>
        <p:sp>
          <p:nvSpPr>
            <p:cNvPr id="28" name="TextBox 29"/>
            <p:cNvSpPr txBox="1"/>
            <p:nvPr/>
          </p:nvSpPr>
          <p:spPr>
            <a:xfrm>
              <a:off x="500034" y="3136236"/>
              <a:ext cx="242889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右区间：</a:t>
              </a:r>
              <a:r>
                <a:rPr lang="en-US" altLang="zh-CN" sz="1800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+1..</a:t>
              </a:r>
              <a:r>
                <a:rPr lang="en-US" altLang="zh-CN" sz="1800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t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左大括号 29"/>
            <p:cNvSpPr/>
            <p:nvPr/>
          </p:nvSpPr>
          <p:spPr>
            <a:xfrm rot="16200000">
              <a:off x="1607323" y="2321711"/>
              <a:ext cx="285752" cy="1357322"/>
            </a:xfrm>
            <a:prstGeom prst="leftBrace">
              <a:avLst/>
            </a:prstGeom>
            <a:ln w="28575">
              <a:solidFill>
                <a:srgbClr val="FF00FF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latin typeface="Consolas" panose="020B0609020204030204" pitchFamily="49" charset="0"/>
                <a:ea typeface="仿宋" panose="02010609060101010101" pitchFamily="49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31" name="TextBox 3"/>
          <p:cNvSpPr txBox="1"/>
          <p:nvPr/>
        </p:nvSpPr>
        <p:spPr>
          <a:xfrm>
            <a:off x="1952598" y="1518523"/>
            <a:ext cx="2279803" cy="3371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zh-CN" altLang="en-US" sz="2000" b="0" dirty="0">
                <a:ln w="11430">
                  <a:noFill/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回顾划分：示例</a:t>
            </a:r>
            <a:endParaRPr lang="zh-CN" altLang="en-US" sz="2000" b="0" dirty="0">
              <a:ln w="11430">
                <a:noFill/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7.40741E-7 C -0.01862 -0.0088 -0.03698 -0.01759 -0.05456 0.00764 C -0.07214 0.03287 -0.08854 0.0919 -0.10469 0.15116 " pathEditMode="relative" rAng="0" ptsTypes="AAA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34" y="7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0.00185 C 0.00026 -0.03125 0.00091 -0.06019 -0.03971 -0.07708 C -0.08021 -0.09329 -0.19453 -0.11389 -0.24362 -0.10116 C -0.29271 -0.08866 -0.31536 -0.0213 -0.33398 7.40741E-7 " pathEditMode="relative" rAng="0" ptsTypes="AAAA">
                                      <p:cBhvr>
                                        <p:cTn id="2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06" y="-5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0.00486 C 0.01315 0.00394 0.06224 -0.00023 0.07865 -0.00185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32" y="-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865 -0.00185 C 0.10313 -0.00625 0.12761 -0.00949 0.14232 -0.01042 C 0.15716 -0.01157 0.16172 -0.01157 0.16667 -0.01042 " pathEditMode="relative" rAng="0" ptsTypes="AAA">
                                      <p:cBhvr>
                                        <p:cTn id="3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01" y="-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0347 C 0.00065 -0.0088 0.00143 -0.01412 0.01003 -0.03009 C 0.01862 -0.04583 0.03229 -0.08704 0.05143 -0.09838 C 0.0707 -0.10995 0.1056 -0.11458 0.12526 -0.09838 C 0.14505 -0.08241 0.16055 -0.02199 0.16992 -0.00185 " pathEditMode="relative" rAng="0" ptsTypes="AAAAA">
                                      <p:cBhvr>
                                        <p:cTn id="3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90" y="-5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48148E-6 C -0.00769 -1.48148E-6 -0.01511 0.0007 -0.02826 -1.48148E-6 C -0.04154 -0.00092 -0.06042 -0.0044 -0.0793 -0.00671 " pathEditMode="relative" rAng="0" ptsTypes="AAA">
                                      <p:cBhvr>
                                        <p:cTn id="4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71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93 -0.00671 C -0.08867 -0.00463 -0.09766 -0.00208 -0.11146 -0.00208 C -0.12526 -0.00301 -0.14349 -0.00717 -0.16133 -0.01018 " pathEditMode="relative" rAng="0" ptsTypes="AAA">
                                      <p:cBhvr>
                                        <p:cTn id="4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02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85 0.13727 C -0.14727 0.14468 -0.15521 0.15231 -0.10456 0.12893 C -0.05404 0.10532 0.10794 0.02384 0.16406 -0.00347 " pathEditMode="relative" rAng="0" ptsTypes="AAA">
                                      <p:cBhvr>
                                        <p:cTn id="5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22" y="-6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2" grpId="0" animBg="1"/>
      <p:bldP spid="20" grpId="0"/>
      <p:bldP spid="20" grpId="1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8048130" y="767398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algn="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1400" b="1" kern="1200">
                <a:solidFill>
                  <a:srgbClr val="FF0000"/>
                </a:solidFill>
                <a:latin typeface="Consolas" panose="020B0609020204030204" pitchFamily="49" charset="0"/>
                <a:ea typeface="楷体_GB2312" pitchFamily="49" charset="-122"/>
                <a:cs typeface="Consolas" panose="020B0609020204030204" pitchFamily="49" charset="0"/>
              </a:defRPr>
            </a:lvl1pPr>
            <a:lvl2pPr marL="4572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2pPr>
            <a:lvl3pPr marL="9144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3pPr>
            <a:lvl4pPr marL="13716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4pPr>
            <a:lvl5pPr marL="18288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9pPr>
          </a:lstStyle>
          <a:p>
            <a:fld id="{7AF016A1-9F15-429F-9EFD-84004B73C732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/43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900084" y="1224206"/>
            <a:ext cx="9000000" cy="52628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216000" tIns="180000" bIns="144000">
            <a:spAutoFit/>
          </a:bodyPr>
          <a:lstStyle/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partition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R[],int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s,int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t)  </a:t>
            </a:r>
            <a:r>
              <a:rPr lang="en-US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一趟划分</a:t>
            </a:r>
            <a:endParaRPr lang="zh-CN" altLang="zh-CN" sz="18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s,j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=t;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=R[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];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以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为基准</a:t>
            </a:r>
            <a:endParaRPr lang="zh-CN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while 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&lt;j)  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从两端交替向中间扫描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,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直至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=j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为止</a:t>
            </a:r>
            <a:endParaRPr lang="zh-CN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{  while (j&gt;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&amp;&amp; R[j].key&gt;=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tmp.key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j--;	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从右向左扫描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,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找一个小于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tmp.key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R[j]</a:t>
            </a:r>
            <a:endParaRPr lang="zh-CN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if(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&lt;j)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{  R[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]=R[j];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找到这样的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R[j],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放入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处</a:t>
            </a:r>
            <a:endParaRPr lang="en-US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</a:t>
            </a:r>
            <a:r>
              <a:rPr lang="en-US" altLang="zh-CN" sz="1800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j--;</a:t>
            </a:r>
            <a:endParaRPr lang="en-US" altLang="zh-CN" sz="1800" dirty="0">
              <a:solidFill>
                <a:srgbClr val="3333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}</a:t>
            </a:r>
            <a:endParaRPr lang="zh-CN" altLang="zh-CN" sz="1800" dirty="0">
              <a:solidFill>
                <a:srgbClr val="3333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while 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&lt;j &amp;&amp; R[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].key&lt;=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tmp.key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++;	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从左向右扫描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,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找一个大于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tmp.key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endParaRPr lang="zh-CN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if(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&lt;j)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{  R[j]=R[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];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找到这样的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],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放入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R[j]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处</a:t>
            </a:r>
            <a:endParaRPr lang="zh-CN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++;   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}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R[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]=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return </a:t>
            </a:r>
            <a:r>
              <a:rPr lang="en-US" altLang="zh-CN" sz="1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9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231" b="2609"/>
          <a:stretch>
            <a:fillRect/>
          </a:stretch>
        </p:blipFill>
        <p:spPr>
          <a:xfrm>
            <a:off x="7608168" y="459432"/>
            <a:ext cx="4583832" cy="6398568"/>
          </a:xfrm>
          <a:prstGeom prst="rect">
            <a:avLst/>
          </a:prstGeom>
        </p:spPr>
      </p:pic>
      <p:sp>
        <p:nvSpPr>
          <p:cNvPr id="6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088356" y="3249012"/>
            <a:ext cx="8015288" cy="25850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216000" tIns="180000" bIns="144000">
            <a:spAutoFit/>
          </a:bodyPr>
          <a:lstStyle/>
          <a:p>
            <a:pPr algn="l">
              <a:lnSpc>
                <a:spcPts val="10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void </a:t>
            </a:r>
            <a:r>
              <a:rPr lang="en-US" altLang="zh-CN" sz="1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QuickSort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R[],int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s,int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t)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对</a:t>
            </a:r>
            <a:r>
              <a:rPr lang="en-US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</a:t>
            </a:r>
            <a:r>
              <a:rPr lang="en-US" altLang="zh-CN" sz="1800" dirty="0" err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s..t</a:t>
            </a:r>
            <a:r>
              <a:rPr lang="en-US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r>
              <a:rPr lang="zh-CN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的元素进行快速排序</a:t>
            </a:r>
            <a:endParaRPr lang="zh-CN" altLang="zh-CN" sz="18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if (s&lt;t) 		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区间内至少存在两个元素的情况</a:t>
            </a:r>
            <a:endParaRPr lang="zh-CN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{ 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=partition(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R,s,t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);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</a:t>
            </a:r>
            <a:r>
              <a:rPr lang="en-US" altLang="zh-CN" sz="1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QuickSort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(R,s,i-1)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对左区间递归排序</a:t>
            </a:r>
            <a:endParaRPr lang="zh-CN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</a:t>
            </a:r>
            <a:r>
              <a:rPr lang="en-US" altLang="zh-CN" sz="1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QuickSort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(R,i+1,t)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对右区间递归排序</a:t>
            </a:r>
            <a:endParaRPr lang="zh-CN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}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zh-CN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94022" y="1212142"/>
            <a:ext cx="4857784" cy="57150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          …        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endParaRPr lang="zh-CN" altLang="en-US" sz="18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494022" y="2569464"/>
            <a:ext cx="2071702" cy="57150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 … 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-1]</a:t>
            </a:r>
            <a:endParaRPr lang="zh-CN" altLang="en-US" sz="18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290152" y="2569464"/>
            <a:ext cx="2071702" cy="57150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+1] … 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endParaRPr lang="zh-CN" altLang="en-US" sz="18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5" name="Oval 7"/>
          <p:cNvSpPr>
            <a:spLocks noChangeArrowheads="1"/>
          </p:cNvSpPr>
          <p:nvPr/>
        </p:nvSpPr>
        <p:spPr bwMode="auto">
          <a:xfrm>
            <a:off x="5637162" y="2569464"/>
            <a:ext cx="609600" cy="533400"/>
          </a:xfrm>
          <a:prstGeom prst="ellipse">
            <a:avLst/>
          </a:prstGeom>
          <a:solidFill>
            <a:srgbClr val="FFCC99"/>
          </a:solidFill>
          <a:ln w="1905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r>
              <a:rPr lang="zh-CN" altLang="en-US" sz="1800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基准</a:t>
            </a:r>
            <a:endParaRPr lang="zh-CN" altLang="en-US" sz="1800" b="0" dirty="0">
              <a:solidFill>
                <a:srgbClr val="99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6" name="下箭头 14"/>
          <p:cNvSpPr/>
          <p:nvPr/>
        </p:nvSpPr>
        <p:spPr>
          <a:xfrm>
            <a:off x="5851476" y="1855084"/>
            <a:ext cx="216000" cy="6480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5"/>
          <p:cNvSpPr txBox="1"/>
          <p:nvPr/>
        </p:nvSpPr>
        <p:spPr>
          <a:xfrm>
            <a:off x="6065790" y="1955040"/>
            <a:ext cx="292895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</a:t>
            </a:r>
            <a:r>
              <a:rPr lang="en-US" altLang="zh-CN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partition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,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,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1836690" y="5877272"/>
            <a:ext cx="8458200" cy="732155"/>
          </a:xfrm>
          <a:prstGeom prst="rect">
            <a:avLst/>
          </a:prstGeom>
          <a:noFill/>
          <a:ln w="9525">
            <a:noFill/>
            <a:miter lim="800000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spAutoFit/>
          </a:bodyPr>
          <a:lstStyle/>
          <a:p>
            <a:pPr algn="just">
              <a:lnSpc>
                <a:spcPts val="2500"/>
              </a:lnSpc>
              <a:spcBef>
                <a:spcPct val="50000"/>
              </a:spcBef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lang="en-US" altLang="zh-CN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【</a:t>
            </a:r>
            <a:r>
              <a:rPr lang="zh-CN" altLang="en-US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例</a:t>
            </a:r>
            <a:r>
              <a:rPr lang="en-US" altLang="zh-CN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10.4】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设待排序的表有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个元素，其关键字分别为（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8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7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9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）。说明采用快速排序方法进行排序的过程。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8" name="Rectangle 7"/>
          <p:cNvSpPr>
            <a:spLocks noChangeArrowheads="1"/>
          </p:cNvSpPr>
          <p:nvPr/>
        </p:nvSpPr>
        <p:spPr bwMode="auto">
          <a:xfrm>
            <a:off x="2133817" y="1119439"/>
            <a:ext cx="184731" cy="38779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20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1" dur="80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" dur="80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80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5"/>
          <p:cNvSpPr>
            <a:spLocks noChangeArrowheads="1"/>
          </p:cNvSpPr>
          <p:nvPr/>
        </p:nvSpPr>
        <p:spPr bwMode="auto">
          <a:xfrm>
            <a:off x="4683201" y="987397"/>
            <a:ext cx="4149779" cy="3603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pPr algn="l"/>
            <a:r>
              <a:rPr lang="en-US" altLang="zh-CN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8  7  9  0  1  3  2  4  </a:t>
            </a:r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16" name="组合 48"/>
          <p:cNvGrpSpPr/>
          <p:nvPr/>
        </p:nvGrpSpPr>
        <p:grpSpPr>
          <a:xfrm>
            <a:off x="4254572" y="1347760"/>
            <a:ext cx="4643470" cy="792163"/>
            <a:chOff x="3040081" y="942975"/>
            <a:chExt cx="4643470" cy="792163"/>
          </a:xfrm>
        </p:grpSpPr>
        <p:sp>
          <p:nvSpPr>
            <p:cNvPr id="17" name="Rectangle 6"/>
            <p:cNvSpPr>
              <a:spLocks noChangeArrowheads="1"/>
            </p:cNvSpPr>
            <p:nvPr/>
          </p:nvSpPr>
          <p:spPr bwMode="auto">
            <a:xfrm>
              <a:off x="3040081" y="1374775"/>
              <a:ext cx="2428892" cy="36036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20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  4  2  3  0  1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8" name="Rectangle 7"/>
            <p:cNvSpPr>
              <a:spLocks noChangeArrowheads="1"/>
            </p:cNvSpPr>
            <p:nvPr/>
          </p:nvSpPr>
          <p:spPr bwMode="auto">
            <a:xfrm>
              <a:off x="6411913" y="1374775"/>
              <a:ext cx="1271638" cy="360363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9</a:t>
              </a:r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  7  </a:t>
              </a:r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8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/>
          </p:nvSpPr>
          <p:spPr bwMode="auto">
            <a:xfrm>
              <a:off x="5691188" y="1374775"/>
              <a:ext cx="431800" cy="360363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6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0" name="Line 9"/>
            <p:cNvSpPr>
              <a:spLocks noChangeShapeType="1"/>
            </p:cNvSpPr>
            <p:nvPr/>
          </p:nvSpPr>
          <p:spPr bwMode="auto">
            <a:xfrm flipH="1">
              <a:off x="4538663" y="942975"/>
              <a:ext cx="431800" cy="431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1" name="Line 10"/>
            <p:cNvSpPr>
              <a:spLocks noChangeShapeType="1"/>
            </p:cNvSpPr>
            <p:nvPr/>
          </p:nvSpPr>
          <p:spPr bwMode="auto">
            <a:xfrm>
              <a:off x="6411913" y="942975"/>
              <a:ext cx="287337" cy="431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2" name="Line 11"/>
            <p:cNvSpPr>
              <a:spLocks noChangeShapeType="1"/>
            </p:cNvSpPr>
            <p:nvPr/>
          </p:nvSpPr>
          <p:spPr bwMode="auto">
            <a:xfrm>
              <a:off x="5886450" y="942975"/>
              <a:ext cx="0" cy="431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23" name="组合 49"/>
          <p:cNvGrpSpPr/>
          <p:nvPr/>
        </p:nvGrpSpPr>
        <p:grpSpPr>
          <a:xfrm>
            <a:off x="3611630" y="2139922"/>
            <a:ext cx="2933686" cy="792162"/>
            <a:chOff x="2397139" y="1735138"/>
            <a:chExt cx="2933686" cy="792162"/>
          </a:xfrm>
        </p:grpSpPr>
        <p:sp>
          <p:nvSpPr>
            <p:cNvPr id="24" name="Rectangle 12"/>
            <p:cNvSpPr>
              <a:spLocks noChangeArrowheads="1"/>
            </p:cNvSpPr>
            <p:nvPr/>
          </p:nvSpPr>
          <p:spPr bwMode="auto">
            <a:xfrm>
              <a:off x="2397139" y="2166938"/>
              <a:ext cx="2000264" cy="360362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  4  2  3  </a:t>
              </a:r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0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5" name="Rectangle 13"/>
            <p:cNvSpPr>
              <a:spLocks noChangeArrowheads="1"/>
            </p:cNvSpPr>
            <p:nvPr/>
          </p:nvSpPr>
          <p:spPr bwMode="auto">
            <a:xfrm>
              <a:off x="5043488" y="2166938"/>
              <a:ext cx="287337" cy="36036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endParaRPr lang="zh-CN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467225" y="2166938"/>
              <a:ext cx="431800" cy="360362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7" name="Line 15"/>
            <p:cNvSpPr>
              <a:spLocks noChangeShapeType="1"/>
            </p:cNvSpPr>
            <p:nvPr/>
          </p:nvSpPr>
          <p:spPr bwMode="auto">
            <a:xfrm flipH="1">
              <a:off x="3675063" y="1735138"/>
              <a:ext cx="288925" cy="431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8" name="Line 16"/>
            <p:cNvSpPr>
              <a:spLocks noChangeShapeType="1"/>
            </p:cNvSpPr>
            <p:nvPr/>
          </p:nvSpPr>
          <p:spPr bwMode="auto">
            <a:xfrm>
              <a:off x="4683125" y="1735138"/>
              <a:ext cx="0" cy="431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9" name="Line 17"/>
            <p:cNvSpPr>
              <a:spLocks noChangeShapeType="1"/>
            </p:cNvSpPr>
            <p:nvPr/>
          </p:nvSpPr>
          <p:spPr bwMode="auto">
            <a:xfrm>
              <a:off x="5043488" y="1735138"/>
              <a:ext cx="144462" cy="4318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30" name="Text Box 18"/>
          <p:cNvSpPr txBox="1">
            <a:spLocks noChangeArrowheads="1"/>
          </p:cNvSpPr>
          <p:nvPr/>
        </p:nvSpPr>
        <p:spPr bwMode="auto">
          <a:xfrm>
            <a:off x="4143417" y="6191238"/>
            <a:ext cx="4357718" cy="33855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zh-CN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zh-CN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zh-CN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zh-CN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zh-CN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zh-CN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zh-CN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zh-CN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zh-CN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endParaRPr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1" name="组合 50"/>
          <p:cNvGrpSpPr/>
          <p:nvPr/>
        </p:nvGrpSpPr>
        <p:grpSpPr>
          <a:xfrm>
            <a:off x="3770366" y="2932084"/>
            <a:ext cx="2230438" cy="719138"/>
            <a:chOff x="2555875" y="2527300"/>
            <a:chExt cx="2230438" cy="719138"/>
          </a:xfrm>
        </p:grpSpPr>
        <p:sp>
          <p:nvSpPr>
            <p:cNvPr id="32" name="Rectangle 19"/>
            <p:cNvSpPr>
              <a:spLocks noChangeArrowheads="1"/>
            </p:cNvSpPr>
            <p:nvPr/>
          </p:nvSpPr>
          <p:spPr bwMode="auto">
            <a:xfrm>
              <a:off x="2555875" y="2886075"/>
              <a:ext cx="360363" cy="360363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0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3" name="Rectangle 20"/>
            <p:cNvSpPr>
              <a:spLocks noChangeArrowheads="1"/>
            </p:cNvSpPr>
            <p:nvPr/>
          </p:nvSpPr>
          <p:spPr bwMode="auto">
            <a:xfrm>
              <a:off x="3635375" y="2886075"/>
              <a:ext cx="1150938" cy="36036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20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r>
                <a:rPr lang="zh-CN" altLang="en-US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　</a:t>
              </a:r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r>
                <a:rPr lang="zh-CN" altLang="en-US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　</a:t>
              </a:r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4" name="Oval 21"/>
            <p:cNvSpPr>
              <a:spLocks noChangeArrowheads="1"/>
            </p:cNvSpPr>
            <p:nvPr/>
          </p:nvSpPr>
          <p:spPr bwMode="auto">
            <a:xfrm>
              <a:off x="3059113" y="2886075"/>
              <a:ext cx="431800" cy="360363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5" name="Freeform 22"/>
            <p:cNvSpPr/>
            <p:nvPr/>
          </p:nvSpPr>
          <p:spPr bwMode="auto">
            <a:xfrm>
              <a:off x="2846388" y="2527300"/>
              <a:ext cx="241300" cy="358775"/>
            </a:xfrm>
            <a:custGeom>
              <a:avLst/>
              <a:gdLst/>
              <a:ahLst/>
              <a:cxnLst>
                <a:cxn ang="0">
                  <a:pos x="152" y="0"/>
                </a:cxn>
                <a:cxn ang="0">
                  <a:pos x="0" y="226"/>
                </a:cxn>
              </a:cxnLst>
              <a:rect l="0" t="0" r="r" b="b"/>
              <a:pathLst>
                <a:path w="152" h="226">
                  <a:moveTo>
                    <a:pt x="152" y="0"/>
                  </a:moveTo>
                  <a:lnTo>
                    <a:pt x="0" y="226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6" name="Line 23"/>
            <p:cNvSpPr>
              <a:spLocks noChangeShapeType="1"/>
            </p:cNvSpPr>
            <p:nvPr/>
          </p:nvSpPr>
          <p:spPr bwMode="auto">
            <a:xfrm>
              <a:off x="3271838" y="2527300"/>
              <a:ext cx="0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7" name="Line 24"/>
            <p:cNvSpPr>
              <a:spLocks noChangeShapeType="1"/>
            </p:cNvSpPr>
            <p:nvPr/>
          </p:nvSpPr>
          <p:spPr bwMode="auto">
            <a:xfrm>
              <a:off x="3779838" y="2527300"/>
              <a:ext cx="288925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8" name="组合 51"/>
          <p:cNvGrpSpPr/>
          <p:nvPr/>
        </p:nvGrpSpPr>
        <p:grpSpPr>
          <a:xfrm>
            <a:off x="4530780" y="3663923"/>
            <a:ext cx="1798637" cy="719137"/>
            <a:chOff x="3316288" y="3259138"/>
            <a:chExt cx="1798637" cy="719137"/>
          </a:xfrm>
        </p:grpSpPr>
        <p:sp>
          <p:nvSpPr>
            <p:cNvPr id="39" name="Rectangle 25"/>
            <p:cNvSpPr>
              <a:spLocks noChangeArrowheads="1"/>
            </p:cNvSpPr>
            <p:nvPr/>
          </p:nvSpPr>
          <p:spPr bwMode="auto">
            <a:xfrm>
              <a:off x="3316288" y="3617913"/>
              <a:ext cx="360362" cy="36036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endParaRPr lang="zh-CN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0" name="Rectangle 26"/>
            <p:cNvSpPr>
              <a:spLocks noChangeArrowheads="1"/>
            </p:cNvSpPr>
            <p:nvPr/>
          </p:nvSpPr>
          <p:spPr bwMode="auto">
            <a:xfrm>
              <a:off x="4395788" y="3617913"/>
              <a:ext cx="719137" cy="360362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20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r>
                <a:rPr lang="zh-CN" altLang="en-US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　</a:t>
              </a:r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1" name="Oval 27"/>
            <p:cNvSpPr>
              <a:spLocks noChangeArrowheads="1"/>
            </p:cNvSpPr>
            <p:nvPr/>
          </p:nvSpPr>
          <p:spPr bwMode="auto">
            <a:xfrm>
              <a:off x="3819525" y="3617913"/>
              <a:ext cx="431800" cy="360362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2" name="Freeform 28"/>
            <p:cNvSpPr/>
            <p:nvPr/>
          </p:nvSpPr>
          <p:spPr bwMode="auto">
            <a:xfrm>
              <a:off x="3606800" y="3259138"/>
              <a:ext cx="241300" cy="358775"/>
            </a:xfrm>
            <a:custGeom>
              <a:avLst/>
              <a:gdLst/>
              <a:ahLst/>
              <a:cxnLst>
                <a:cxn ang="0">
                  <a:pos x="152" y="0"/>
                </a:cxn>
                <a:cxn ang="0">
                  <a:pos x="0" y="226"/>
                </a:cxn>
              </a:cxnLst>
              <a:rect l="0" t="0" r="r" b="b"/>
              <a:pathLst>
                <a:path w="152" h="226">
                  <a:moveTo>
                    <a:pt x="152" y="0"/>
                  </a:moveTo>
                  <a:lnTo>
                    <a:pt x="0" y="226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3" name="Line 29"/>
            <p:cNvSpPr>
              <a:spLocks noChangeShapeType="1"/>
            </p:cNvSpPr>
            <p:nvPr/>
          </p:nvSpPr>
          <p:spPr bwMode="auto">
            <a:xfrm>
              <a:off x="4032250" y="3259138"/>
              <a:ext cx="0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4" name="Line 30"/>
            <p:cNvSpPr>
              <a:spLocks noChangeShapeType="1"/>
            </p:cNvSpPr>
            <p:nvPr/>
          </p:nvSpPr>
          <p:spPr bwMode="auto">
            <a:xfrm>
              <a:off x="4540250" y="3259138"/>
              <a:ext cx="288925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45" name="组合 52"/>
          <p:cNvGrpSpPr/>
          <p:nvPr/>
        </p:nvGrpSpPr>
        <p:grpSpPr>
          <a:xfrm>
            <a:off x="5208641" y="4371948"/>
            <a:ext cx="1441450" cy="720725"/>
            <a:chOff x="3994150" y="3967163"/>
            <a:chExt cx="1441450" cy="720725"/>
          </a:xfrm>
        </p:grpSpPr>
        <p:sp>
          <p:nvSpPr>
            <p:cNvPr id="46" name="Rectangle 31"/>
            <p:cNvSpPr>
              <a:spLocks noChangeArrowheads="1"/>
            </p:cNvSpPr>
            <p:nvPr/>
          </p:nvSpPr>
          <p:spPr bwMode="auto">
            <a:xfrm>
              <a:off x="3994150" y="4325938"/>
              <a:ext cx="360363" cy="360362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endParaRPr lang="zh-CN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7" name="Oval 32"/>
            <p:cNvSpPr>
              <a:spLocks noChangeArrowheads="1"/>
            </p:cNvSpPr>
            <p:nvPr/>
          </p:nvSpPr>
          <p:spPr bwMode="auto">
            <a:xfrm>
              <a:off x="4497388" y="4325938"/>
              <a:ext cx="431800" cy="360362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8" name="Freeform 33"/>
            <p:cNvSpPr/>
            <p:nvPr/>
          </p:nvSpPr>
          <p:spPr bwMode="auto">
            <a:xfrm>
              <a:off x="4284663" y="3967163"/>
              <a:ext cx="241300" cy="358775"/>
            </a:xfrm>
            <a:custGeom>
              <a:avLst/>
              <a:gdLst/>
              <a:ahLst/>
              <a:cxnLst>
                <a:cxn ang="0">
                  <a:pos x="152" y="0"/>
                </a:cxn>
                <a:cxn ang="0">
                  <a:pos x="0" y="226"/>
                </a:cxn>
              </a:cxnLst>
              <a:rect l="0" t="0" r="r" b="b"/>
              <a:pathLst>
                <a:path w="152" h="226">
                  <a:moveTo>
                    <a:pt x="152" y="0"/>
                  </a:moveTo>
                  <a:lnTo>
                    <a:pt x="0" y="226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9" name="Line 34"/>
            <p:cNvSpPr>
              <a:spLocks noChangeShapeType="1"/>
            </p:cNvSpPr>
            <p:nvPr/>
          </p:nvSpPr>
          <p:spPr bwMode="auto">
            <a:xfrm>
              <a:off x="4710113" y="3967163"/>
              <a:ext cx="0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0" name="Line 35"/>
            <p:cNvSpPr>
              <a:spLocks noChangeShapeType="1"/>
            </p:cNvSpPr>
            <p:nvPr/>
          </p:nvSpPr>
          <p:spPr bwMode="auto">
            <a:xfrm>
              <a:off x="5003800" y="3967163"/>
              <a:ext cx="288925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1" name="Rectangle 36"/>
            <p:cNvSpPr>
              <a:spLocks noChangeArrowheads="1"/>
            </p:cNvSpPr>
            <p:nvPr/>
          </p:nvSpPr>
          <p:spPr bwMode="auto">
            <a:xfrm>
              <a:off x="5075238" y="4327525"/>
              <a:ext cx="360362" cy="360363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l"/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52" name="组合 53"/>
          <p:cNvGrpSpPr/>
          <p:nvPr/>
        </p:nvGrpSpPr>
        <p:grpSpPr>
          <a:xfrm>
            <a:off x="7226354" y="2139923"/>
            <a:ext cx="1655762" cy="720725"/>
            <a:chOff x="6011863" y="1735138"/>
            <a:chExt cx="1655762" cy="720725"/>
          </a:xfrm>
        </p:grpSpPr>
        <p:sp>
          <p:nvSpPr>
            <p:cNvPr id="53" name="Rectangle 37"/>
            <p:cNvSpPr>
              <a:spLocks noChangeArrowheads="1"/>
            </p:cNvSpPr>
            <p:nvPr/>
          </p:nvSpPr>
          <p:spPr bwMode="auto">
            <a:xfrm>
              <a:off x="6011863" y="2093913"/>
              <a:ext cx="576262" cy="360362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8</a:t>
              </a:r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 </a:t>
              </a:r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7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54" name="Oval 38"/>
            <p:cNvSpPr>
              <a:spLocks noChangeArrowheads="1"/>
            </p:cNvSpPr>
            <p:nvPr/>
          </p:nvSpPr>
          <p:spPr bwMode="auto">
            <a:xfrm>
              <a:off x="6729413" y="2093913"/>
              <a:ext cx="431800" cy="360362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9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55" name="Freeform 39"/>
            <p:cNvSpPr/>
            <p:nvPr/>
          </p:nvSpPr>
          <p:spPr bwMode="auto">
            <a:xfrm>
              <a:off x="6372225" y="1735138"/>
              <a:ext cx="241300" cy="358775"/>
            </a:xfrm>
            <a:custGeom>
              <a:avLst/>
              <a:gdLst/>
              <a:ahLst/>
              <a:cxnLst>
                <a:cxn ang="0">
                  <a:pos x="152" y="0"/>
                </a:cxn>
                <a:cxn ang="0">
                  <a:pos x="0" y="226"/>
                </a:cxn>
              </a:cxnLst>
              <a:rect l="0" t="0" r="r" b="b"/>
              <a:pathLst>
                <a:path w="152" h="226">
                  <a:moveTo>
                    <a:pt x="152" y="0"/>
                  </a:moveTo>
                  <a:lnTo>
                    <a:pt x="0" y="226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6" name="Line 40"/>
            <p:cNvSpPr>
              <a:spLocks noChangeShapeType="1"/>
            </p:cNvSpPr>
            <p:nvPr/>
          </p:nvSpPr>
          <p:spPr bwMode="auto">
            <a:xfrm>
              <a:off x="6911975" y="1735138"/>
              <a:ext cx="0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7" name="Line 41"/>
            <p:cNvSpPr>
              <a:spLocks noChangeShapeType="1"/>
            </p:cNvSpPr>
            <p:nvPr/>
          </p:nvSpPr>
          <p:spPr bwMode="auto">
            <a:xfrm>
              <a:off x="7091363" y="1735138"/>
              <a:ext cx="288925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8" name="Rectangle 42"/>
            <p:cNvSpPr>
              <a:spLocks noChangeArrowheads="1"/>
            </p:cNvSpPr>
            <p:nvPr/>
          </p:nvSpPr>
          <p:spPr bwMode="auto">
            <a:xfrm>
              <a:off x="7307263" y="2095500"/>
              <a:ext cx="360362" cy="36036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endParaRPr lang="zh-CN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59" name="组合 54"/>
          <p:cNvGrpSpPr/>
          <p:nvPr/>
        </p:nvGrpSpPr>
        <p:grpSpPr>
          <a:xfrm>
            <a:off x="6745342" y="2847947"/>
            <a:ext cx="1441451" cy="720726"/>
            <a:chOff x="5530850" y="2443163"/>
            <a:chExt cx="1441451" cy="720726"/>
          </a:xfrm>
        </p:grpSpPr>
        <p:sp>
          <p:nvSpPr>
            <p:cNvPr id="60" name="Rectangle 43"/>
            <p:cNvSpPr>
              <a:spLocks noChangeArrowheads="1"/>
            </p:cNvSpPr>
            <p:nvPr/>
          </p:nvSpPr>
          <p:spPr bwMode="auto">
            <a:xfrm>
              <a:off x="5530850" y="2801938"/>
              <a:ext cx="360363" cy="360363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l"/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7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61" name="Oval 44"/>
            <p:cNvSpPr>
              <a:spLocks noChangeArrowheads="1"/>
            </p:cNvSpPr>
            <p:nvPr/>
          </p:nvSpPr>
          <p:spPr bwMode="auto">
            <a:xfrm>
              <a:off x="6034088" y="2801938"/>
              <a:ext cx="431800" cy="360363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8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62" name="Freeform 45"/>
            <p:cNvSpPr/>
            <p:nvPr/>
          </p:nvSpPr>
          <p:spPr bwMode="auto">
            <a:xfrm>
              <a:off x="5821363" y="2443163"/>
              <a:ext cx="241300" cy="358775"/>
            </a:xfrm>
            <a:custGeom>
              <a:avLst/>
              <a:gdLst/>
              <a:ahLst/>
              <a:cxnLst>
                <a:cxn ang="0">
                  <a:pos x="152" y="0"/>
                </a:cxn>
                <a:cxn ang="0">
                  <a:pos x="0" y="226"/>
                </a:cxn>
              </a:cxnLst>
              <a:rect l="0" t="0" r="r" b="b"/>
              <a:pathLst>
                <a:path w="152" h="226">
                  <a:moveTo>
                    <a:pt x="152" y="0"/>
                  </a:moveTo>
                  <a:lnTo>
                    <a:pt x="0" y="226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3" name="Line 46"/>
            <p:cNvSpPr>
              <a:spLocks noChangeShapeType="1"/>
            </p:cNvSpPr>
            <p:nvPr/>
          </p:nvSpPr>
          <p:spPr bwMode="auto">
            <a:xfrm>
              <a:off x="6246813" y="2443163"/>
              <a:ext cx="0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4" name="Line 47"/>
            <p:cNvSpPr>
              <a:spLocks noChangeShapeType="1"/>
            </p:cNvSpPr>
            <p:nvPr/>
          </p:nvSpPr>
          <p:spPr bwMode="auto">
            <a:xfrm>
              <a:off x="6540500" y="2443163"/>
              <a:ext cx="288925" cy="3587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5" name="Rectangle 48"/>
            <p:cNvSpPr>
              <a:spLocks noChangeArrowheads="1"/>
            </p:cNvSpPr>
            <p:nvPr/>
          </p:nvSpPr>
          <p:spPr bwMode="auto">
            <a:xfrm>
              <a:off x="6611938" y="2803526"/>
              <a:ext cx="360363" cy="36036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endParaRPr lang="zh-CN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66" name="组合 79"/>
          <p:cNvGrpSpPr/>
          <p:nvPr/>
        </p:nvGrpSpPr>
        <p:grpSpPr>
          <a:xfrm>
            <a:off x="3721990" y="2139922"/>
            <a:ext cx="4209258" cy="4051318"/>
            <a:chOff x="2426547" y="2139922"/>
            <a:chExt cx="4209258" cy="4051318"/>
          </a:xfrm>
        </p:grpSpPr>
        <p:cxnSp>
          <p:nvCxnSpPr>
            <p:cNvPr id="67" name="直接箭头连接符 66"/>
            <p:cNvCxnSpPr>
              <a:stCxn id="32" idx="2"/>
            </p:cNvCxnSpPr>
            <p:nvPr/>
          </p:nvCxnSpPr>
          <p:spPr>
            <a:xfrm rot="16200000" flipH="1">
              <a:off x="1467288" y="4610481"/>
              <a:ext cx="2540018" cy="621499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>
              <a:stCxn id="34" idx="4"/>
            </p:cNvCxnSpPr>
            <p:nvPr/>
          </p:nvCxnSpPr>
          <p:spPr>
            <a:xfrm rot="16200000" flipH="1">
              <a:off x="1915361" y="4701364"/>
              <a:ext cx="2540018" cy="439733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箭头连接符 68"/>
            <p:cNvCxnSpPr>
              <a:stCxn id="41" idx="4"/>
            </p:cNvCxnSpPr>
            <p:nvPr/>
          </p:nvCxnSpPr>
          <p:spPr>
            <a:xfrm rot="16200000" flipH="1">
              <a:off x="2875800" y="5233174"/>
              <a:ext cx="1808179" cy="107947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箭头连接符 69"/>
            <p:cNvCxnSpPr>
              <a:stCxn id="47" idx="4"/>
            </p:cNvCxnSpPr>
            <p:nvPr/>
          </p:nvCxnSpPr>
          <p:spPr>
            <a:xfrm rot="5400000">
              <a:off x="3783058" y="5570517"/>
              <a:ext cx="1100154" cy="141288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箭头连接符 70"/>
            <p:cNvCxnSpPr>
              <a:stCxn id="51" idx="2"/>
            </p:cNvCxnSpPr>
            <p:nvPr/>
          </p:nvCxnSpPr>
          <p:spPr>
            <a:xfrm rot="5400000">
              <a:off x="4269232" y="5514560"/>
              <a:ext cx="1098566" cy="254791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>
              <a:stCxn id="26" idx="4"/>
            </p:cNvCxnSpPr>
            <p:nvPr/>
          </p:nvCxnSpPr>
          <p:spPr>
            <a:xfrm rot="16200000" flipH="1">
              <a:off x="3081385" y="4224314"/>
              <a:ext cx="3259154" cy="674693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箭头连接符 72"/>
            <p:cNvCxnSpPr>
              <a:stCxn id="19" idx="4"/>
            </p:cNvCxnSpPr>
            <p:nvPr/>
          </p:nvCxnSpPr>
          <p:spPr>
            <a:xfrm rot="5400000">
              <a:off x="3475881" y="4069540"/>
              <a:ext cx="4051316" cy="192080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箭头连接符 73"/>
            <p:cNvCxnSpPr>
              <a:stCxn id="60" idx="2"/>
            </p:cNvCxnSpPr>
            <p:nvPr/>
          </p:nvCxnSpPr>
          <p:spPr>
            <a:xfrm rot="16200000" flipH="1">
              <a:off x="4305749" y="4662859"/>
              <a:ext cx="2624153" cy="432604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箭头连接符 74"/>
            <p:cNvCxnSpPr>
              <a:stCxn id="61" idx="4"/>
            </p:cNvCxnSpPr>
            <p:nvPr/>
          </p:nvCxnSpPr>
          <p:spPr>
            <a:xfrm rot="16200000" flipH="1">
              <a:off x="4718103" y="4789461"/>
              <a:ext cx="2624153" cy="179400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箭头连接符 75"/>
            <p:cNvCxnSpPr>
              <a:stCxn id="54" idx="4"/>
            </p:cNvCxnSpPr>
            <p:nvPr/>
          </p:nvCxnSpPr>
          <p:spPr>
            <a:xfrm rot="5400000">
              <a:off x="4926067" y="4481500"/>
              <a:ext cx="3332179" cy="87297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extBox 64"/>
          <p:cNvSpPr txBox="1"/>
          <p:nvPr/>
        </p:nvSpPr>
        <p:spPr>
          <a:xfrm>
            <a:off x="8112224" y="3762347"/>
            <a:ext cx="3500462" cy="197231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108000" bIns="108000" rtlCol="0">
            <a:spAutoFit/>
          </a:bodyPr>
          <a:lstStyle/>
          <a:p>
            <a:pPr marL="457200" indent="-457200" algn="l">
              <a:lnSpc>
                <a:spcPts val="2500"/>
              </a:lnSpc>
              <a:spcBef>
                <a:spcPts val="1200"/>
              </a:spcBef>
              <a:buBlip>
                <a:blip r:embed="rId1"/>
              </a:buBlip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将递归树看成一颗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叉树，每个分支结点对应一次递归调用。这里递归次数：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7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ts val="2500"/>
              </a:lnSpc>
              <a:spcBef>
                <a:spcPts val="1200"/>
              </a:spcBef>
              <a:buBlip>
                <a:blip r:embed="rId1"/>
              </a:buBlip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左右分区处理的顺序无关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8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递归树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77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3"/>
          <p:cNvSpPr txBox="1"/>
          <p:nvPr/>
        </p:nvSpPr>
        <p:spPr>
          <a:xfrm>
            <a:off x="1487488" y="1576726"/>
            <a:ext cx="8072494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采用递归方式对顺序表进行快速排序，下列关于递归次数的叙述中，正确的是（  ）。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A.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递归次数与初始数据的排列次序无关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B.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每次划分后，先处理较长的分区可以减少递归次数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C.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每次划分后，先处理较短的分区可以减少递归次数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D. 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递归次数与每次划分后得到的分区处理顺序无关</a:t>
            </a:r>
            <a:endParaRPr lang="zh-CN" altLang="en-US" sz="20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2" name="Text Box 3"/>
          <p:cNvSpPr txBox="1">
            <a:spLocks noChangeArrowheads="1"/>
          </p:cNvSpPr>
          <p:nvPr/>
        </p:nvSpPr>
        <p:spPr bwMode="auto">
          <a:xfrm>
            <a:off x="2135560" y="5300817"/>
            <a:ext cx="4357718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说明：本题为</a:t>
            </a:r>
            <a:r>
              <a:rPr lang="en-US" altLang="zh-CN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2010</a:t>
            </a:r>
            <a:r>
              <a:rPr lang="zh-CN" altLang="en-US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年全国考研题 </a:t>
            </a:r>
            <a:endParaRPr lang="zh-CN" altLang="en-US" sz="2000" dirty="0">
              <a:solidFill>
                <a:srgbClr val="FF33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160" y="840484"/>
            <a:ext cx="5948710" cy="5948710"/>
          </a:xfrm>
          <a:prstGeom prst="rect">
            <a:avLst/>
          </a:prstGeom>
        </p:spPr>
      </p:pic>
      <p:grpSp>
        <p:nvGrpSpPr>
          <p:cNvPr id="13" name="组合 5"/>
          <p:cNvGrpSpPr/>
          <p:nvPr/>
        </p:nvGrpSpPr>
        <p:grpSpPr>
          <a:xfrm>
            <a:off x="839416" y="1315847"/>
            <a:ext cx="1000100" cy="785817"/>
            <a:chOff x="5703182" y="3835411"/>
            <a:chExt cx="1238250" cy="1236663"/>
          </a:xfrm>
        </p:grpSpPr>
        <p:grpSp>
          <p:nvGrpSpPr>
            <p:cNvPr id="14" name="Group 19"/>
            <p:cNvGrpSpPr/>
            <p:nvPr/>
          </p:nvGrpSpPr>
          <p:grpSpPr bwMode="auto">
            <a:xfrm>
              <a:off x="5703182" y="3835411"/>
              <a:ext cx="1238250" cy="1236663"/>
              <a:chOff x="810" y="845"/>
              <a:chExt cx="827" cy="826"/>
            </a:xfrm>
          </p:grpSpPr>
          <p:sp>
            <p:nvSpPr>
              <p:cNvPr id="16" name="Oval 20"/>
              <p:cNvSpPr>
                <a:spLocks noChangeArrowheads="1"/>
              </p:cNvSpPr>
              <p:nvPr/>
            </p:nvSpPr>
            <p:spPr bwMode="gray">
              <a:xfrm>
                <a:off x="810" y="845"/>
                <a:ext cx="827" cy="826"/>
              </a:xfrm>
              <a:prstGeom prst="ellipse">
                <a:avLst/>
              </a:prstGeom>
              <a:solidFill>
                <a:srgbClr val="F8F8F8"/>
              </a:solidFill>
              <a:ln w="38100">
                <a:solidFill>
                  <a:schemeClr val="hlink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Oval 21"/>
              <p:cNvSpPr>
                <a:spLocks noChangeArrowheads="1"/>
              </p:cNvSpPr>
              <p:nvPr/>
            </p:nvSpPr>
            <p:spPr bwMode="gray">
              <a:xfrm>
                <a:off x="843" y="879"/>
                <a:ext cx="758" cy="758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70195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Oval 22"/>
              <p:cNvSpPr>
                <a:spLocks noChangeArrowheads="1"/>
              </p:cNvSpPr>
              <p:nvPr/>
            </p:nvSpPr>
            <p:spPr bwMode="gray">
              <a:xfrm>
                <a:off x="878" y="915"/>
                <a:ext cx="690" cy="690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30196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5" name="Text Box 23"/>
            <p:cNvSpPr txBox="1">
              <a:spLocks noChangeArrowheads="1"/>
            </p:cNvSpPr>
            <p:nvPr/>
          </p:nvSpPr>
          <p:spPr bwMode="gray">
            <a:xfrm>
              <a:off x="5767676" y="4154859"/>
              <a:ext cx="1082674" cy="530638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示例</a:t>
              </a:r>
              <a:endPara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19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递归树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"/>
          <p:cNvSpPr txBox="1"/>
          <p:nvPr/>
        </p:nvSpPr>
        <p:spPr>
          <a:xfrm>
            <a:off x="2003482" y="1647889"/>
            <a:ext cx="7286676" cy="178371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为实现快速排序法，待排序序列宜采用存储方式是（  ）。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A.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顺序存储</a:t>
            </a:r>
            <a:r>
              <a:rPr 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</a:t>
            </a: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	B.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散列存储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ct val="150000"/>
              </a:lnSpc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C.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链式存储</a:t>
            </a: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		D.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索引存储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0" name="Text Box 3"/>
          <p:cNvSpPr txBox="1">
            <a:spLocks noChangeArrowheads="1"/>
          </p:cNvSpPr>
          <p:nvPr/>
        </p:nvSpPr>
        <p:spPr bwMode="auto">
          <a:xfrm>
            <a:off x="2207568" y="3688929"/>
            <a:ext cx="4214842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说明：本题为</a:t>
            </a:r>
            <a:r>
              <a:rPr lang="en-US" altLang="zh-CN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2011</a:t>
            </a:r>
            <a:r>
              <a:rPr lang="zh-CN" altLang="en-US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年全国考研题 </a:t>
            </a:r>
            <a:endParaRPr lang="zh-CN" altLang="en-US" sz="2000" dirty="0">
              <a:solidFill>
                <a:srgbClr val="FF33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33"/>
          <a:stretch>
            <a:fillRect/>
          </a:stretch>
        </p:blipFill>
        <p:spPr>
          <a:xfrm>
            <a:off x="7536160" y="840484"/>
            <a:ext cx="4655840" cy="5948710"/>
          </a:xfrm>
          <a:prstGeom prst="rect">
            <a:avLst/>
          </a:prstGeom>
        </p:spPr>
      </p:pic>
      <p:grpSp>
        <p:nvGrpSpPr>
          <p:cNvPr id="14" name="组合 5"/>
          <p:cNvGrpSpPr/>
          <p:nvPr/>
        </p:nvGrpSpPr>
        <p:grpSpPr>
          <a:xfrm>
            <a:off x="839416" y="1315847"/>
            <a:ext cx="1000100" cy="785817"/>
            <a:chOff x="5703182" y="3835411"/>
            <a:chExt cx="1238250" cy="1236663"/>
          </a:xfrm>
        </p:grpSpPr>
        <p:grpSp>
          <p:nvGrpSpPr>
            <p:cNvPr id="15" name="Group 19"/>
            <p:cNvGrpSpPr/>
            <p:nvPr/>
          </p:nvGrpSpPr>
          <p:grpSpPr bwMode="auto">
            <a:xfrm>
              <a:off x="5703182" y="3835411"/>
              <a:ext cx="1238250" cy="1236663"/>
              <a:chOff x="810" y="845"/>
              <a:chExt cx="827" cy="826"/>
            </a:xfrm>
          </p:grpSpPr>
          <p:sp>
            <p:nvSpPr>
              <p:cNvPr id="25" name="Oval 20"/>
              <p:cNvSpPr>
                <a:spLocks noChangeArrowheads="1"/>
              </p:cNvSpPr>
              <p:nvPr/>
            </p:nvSpPr>
            <p:spPr bwMode="gray">
              <a:xfrm>
                <a:off x="810" y="845"/>
                <a:ext cx="827" cy="826"/>
              </a:xfrm>
              <a:prstGeom prst="ellipse">
                <a:avLst/>
              </a:prstGeom>
              <a:solidFill>
                <a:srgbClr val="F8F8F8"/>
              </a:solidFill>
              <a:ln w="38100">
                <a:solidFill>
                  <a:schemeClr val="hlink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Oval 21"/>
              <p:cNvSpPr>
                <a:spLocks noChangeArrowheads="1"/>
              </p:cNvSpPr>
              <p:nvPr/>
            </p:nvSpPr>
            <p:spPr bwMode="gray">
              <a:xfrm>
                <a:off x="843" y="879"/>
                <a:ext cx="758" cy="758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70195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" name="Oval 22"/>
              <p:cNvSpPr>
                <a:spLocks noChangeArrowheads="1"/>
              </p:cNvSpPr>
              <p:nvPr/>
            </p:nvSpPr>
            <p:spPr bwMode="gray">
              <a:xfrm>
                <a:off x="878" y="915"/>
                <a:ext cx="690" cy="690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30196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Text Box 23"/>
            <p:cNvSpPr txBox="1">
              <a:spLocks noChangeArrowheads="1"/>
            </p:cNvSpPr>
            <p:nvPr/>
          </p:nvSpPr>
          <p:spPr bwMode="gray">
            <a:xfrm>
              <a:off x="5767676" y="4154859"/>
              <a:ext cx="1082674" cy="530638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示例</a:t>
              </a:r>
              <a:endPara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18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递归树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2127889" y="1341053"/>
            <a:ext cx="2389175" cy="38925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72000" bIns="72000">
            <a:spAutoFit/>
          </a:bodyPr>
          <a:lstStyle/>
          <a:p>
            <a:pPr marL="457200" indent="-457200" algn="l"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最好情况：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8" name="Oval 7"/>
          <p:cNvSpPr>
            <a:spLocks noChangeArrowheads="1"/>
          </p:cNvSpPr>
          <p:nvPr/>
        </p:nvSpPr>
        <p:spPr bwMode="auto">
          <a:xfrm>
            <a:off x="4924046" y="3154079"/>
            <a:ext cx="287338" cy="287337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Freeform 10"/>
          <p:cNvSpPr/>
          <p:nvPr/>
        </p:nvSpPr>
        <p:spPr bwMode="auto">
          <a:xfrm>
            <a:off x="4139809" y="2439699"/>
            <a:ext cx="642946" cy="642929"/>
          </a:xfrm>
          <a:custGeom>
            <a:avLst/>
            <a:gdLst>
              <a:gd name="connsiteX0" fmla="*/ 12462 w 12462"/>
              <a:gd name="connsiteY0" fmla="*/ 0 h 11281"/>
              <a:gd name="connsiteX1" fmla="*/ 0 w 12462"/>
              <a:gd name="connsiteY1" fmla="*/ 11281 h 11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62" h="11281">
                <a:moveTo>
                  <a:pt x="12462" y="0"/>
                </a:moveTo>
                <a:lnTo>
                  <a:pt x="0" y="11281"/>
                </a:ln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Line 11"/>
          <p:cNvSpPr>
            <a:spLocks noChangeShapeType="1"/>
          </p:cNvSpPr>
          <p:nvPr/>
        </p:nvSpPr>
        <p:spPr bwMode="auto">
          <a:xfrm flipH="1">
            <a:off x="5065343" y="2439699"/>
            <a:ext cx="3165" cy="636597"/>
          </a:xfrm>
          <a:prstGeom prst="line">
            <a:avLst/>
          </a:prstGeom>
          <a:ln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Line 12"/>
          <p:cNvSpPr>
            <a:spLocks noChangeShapeType="1"/>
          </p:cNvSpPr>
          <p:nvPr/>
        </p:nvSpPr>
        <p:spPr bwMode="auto">
          <a:xfrm>
            <a:off x="5497136" y="2439699"/>
            <a:ext cx="571504" cy="642941"/>
          </a:xfrm>
          <a:prstGeom prst="line">
            <a:avLst/>
          </a:prstGeom>
          <a:ln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6" name="AutoShape 20"/>
          <p:cNvSpPr/>
          <p:nvPr/>
        </p:nvSpPr>
        <p:spPr bwMode="auto">
          <a:xfrm>
            <a:off x="8426094" y="1868194"/>
            <a:ext cx="142876" cy="2214578"/>
          </a:xfrm>
          <a:prstGeom prst="rightBrace">
            <a:avLst>
              <a:gd name="adj1" fmla="val 102880"/>
              <a:gd name="adj2" fmla="val 50000"/>
            </a:avLst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7" name="Text Box 21"/>
          <p:cNvSpPr txBox="1">
            <a:spLocks noChangeArrowheads="1"/>
          </p:cNvSpPr>
          <p:nvPr/>
        </p:nvSpPr>
        <p:spPr bwMode="auto">
          <a:xfrm>
            <a:off x="8568971" y="2796888"/>
            <a:ext cx="1368425" cy="312420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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1800" baseline="-25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18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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层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8" name="Text Box 22"/>
          <p:cNvSpPr txBox="1">
            <a:spLocks noChangeArrowheads="1"/>
          </p:cNvSpPr>
          <p:nvPr/>
        </p:nvSpPr>
        <p:spPr bwMode="auto">
          <a:xfrm>
            <a:off x="2110365" y="5071786"/>
            <a:ext cx="7776864" cy="386080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此时时间复杂度为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，空间复杂度为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34" name="组合 22"/>
          <p:cNvGrpSpPr/>
          <p:nvPr/>
        </p:nvGrpSpPr>
        <p:grpSpPr>
          <a:xfrm>
            <a:off x="6140078" y="2511136"/>
            <a:ext cx="2500330" cy="312420"/>
            <a:chOff x="4427538" y="765175"/>
            <a:chExt cx="2500330" cy="312420"/>
          </a:xfrm>
        </p:grpSpPr>
        <p:sp>
          <p:nvSpPr>
            <p:cNvPr id="35" name="Line 22"/>
            <p:cNvSpPr>
              <a:spLocks noChangeShapeType="1"/>
            </p:cNvSpPr>
            <p:nvPr/>
          </p:nvSpPr>
          <p:spPr bwMode="auto">
            <a:xfrm flipH="1">
              <a:off x="4427538" y="981075"/>
              <a:ext cx="360362" cy="0"/>
            </a:xfrm>
            <a:prstGeom prst="line">
              <a:avLst/>
            </a:prstGeom>
            <a:ln>
              <a:tailEnd type="triangle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ea typeface="楷体" panose="02010609060101010101" pitchFamily="49" charset="-122"/>
                <a:cs typeface="Consolas" panose="020B0609020204030204" pitchFamily="49" charset="0"/>
              </a:endParaRPr>
            </a:p>
          </p:txBody>
        </p:sp>
        <p:sp>
          <p:nvSpPr>
            <p:cNvPr id="36" name="Text Box 23"/>
            <p:cNvSpPr txBox="1">
              <a:spLocks noChangeArrowheads="1"/>
            </p:cNvSpPr>
            <p:nvPr/>
          </p:nvSpPr>
          <p:spPr bwMode="auto">
            <a:xfrm>
              <a:off x="4551380" y="765175"/>
              <a:ext cx="2376488" cy="312420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划分时间为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O(</a:t>
              </a:r>
              <a:r>
                <a:rPr lang="en-US" altLang="zh-CN" sz="1800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n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)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40" name="矩形 39"/>
          <p:cNvSpPr/>
          <p:nvPr/>
        </p:nvSpPr>
        <p:spPr bwMode="auto">
          <a:xfrm>
            <a:off x="4116000" y="1866307"/>
            <a:ext cx="1980000" cy="571504"/>
          </a:xfrm>
          <a:prstGeom prst="rect">
            <a:avLst/>
          </a:prstGeom>
          <a:gradFill flip="none" rotWithShape="1">
            <a:gsLst>
              <a:gs pos="43000">
                <a:srgbClr val="DF7953"/>
              </a:gs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180000" rIns="91440" bIns="45720" numCol="1" rtlCol="0" anchor="t" anchorCtr="0" compatLnSpc="1"/>
          <a:lstStyle/>
          <a:p>
            <a:pPr>
              <a:spcBef>
                <a:spcPct val="0"/>
              </a:spcBef>
            </a:pPr>
            <a:r>
              <a:rPr kumimoji="0"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个元素</a:t>
            </a:r>
            <a:endParaRPr kumimoji="0" lang="zh-CN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502520" y="3098517"/>
            <a:ext cx="2252459" cy="1410603"/>
            <a:chOff x="978519" y="3098516"/>
            <a:chExt cx="2252459" cy="1410603"/>
          </a:xfrm>
        </p:grpSpPr>
        <p:sp>
          <p:nvSpPr>
            <p:cNvPr id="25" name="Text Box 19"/>
            <p:cNvSpPr txBox="1">
              <a:spLocks noChangeArrowheads="1"/>
            </p:cNvSpPr>
            <p:nvPr/>
          </p:nvSpPr>
          <p:spPr bwMode="auto">
            <a:xfrm>
              <a:off x="1647453" y="4115998"/>
              <a:ext cx="785818" cy="393121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dirty="0">
                  <a:latin typeface="Consolas" panose="020B0609020204030204" pitchFamily="49" charset="0"/>
                  <a:ea typeface="宋体" panose="02010600030101010101" pitchFamily="2" charset="-122"/>
                  <a:cs typeface="Consolas" panose="020B0609020204030204" pitchFamily="49" charset="0"/>
                </a:rPr>
                <a:t>……</a:t>
              </a:r>
              <a:endParaRPr lang="en-US" altLang="zh-CN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Freeform 24"/>
            <p:cNvSpPr/>
            <p:nvPr/>
          </p:nvSpPr>
          <p:spPr bwMode="auto">
            <a:xfrm>
              <a:off x="1418853" y="3692071"/>
              <a:ext cx="228600" cy="419100"/>
            </a:xfrm>
            <a:custGeom>
              <a:avLst/>
              <a:gdLst/>
              <a:ahLst/>
              <a:cxnLst>
                <a:cxn ang="0">
                  <a:pos x="144" y="0"/>
                </a:cxn>
                <a:cxn ang="0">
                  <a:pos x="0" y="264"/>
                </a:cxn>
              </a:cxnLst>
              <a:rect l="0" t="0" r="r" b="b"/>
              <a:pathLst>
                <a:path w="144" h="264">
                  <a:moveTo>
                    <a:pt x="144" y="0"/>
                  </a:moveTo>
                  <a:lnTo>
                    <a:pt x="0" y="264"/>
                  </a:lnTo>
                </a:path>
              </a:pathLst>
            </a:custGeom>
            <a:ln>
              <a:headEnd type="none" w="med" len="med"/>
              <a:tailEnd type="triangl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1" name="Line 25"/>
            <p:cNvSpPr>
              <a:spLocks noChangeShapeType="1"/>
            </p:cNvSpPr>
            <p:nvPr/>
          </p:nvSpPr>
          <p:spPr bwMode="auto">
            <a:xfrm>
              <a:off x="2036391" y="3695246"/>
              <a:ext cx="0" cy="431800"/>
            </a:xfrm>
            <a:prstGeom prst="line">
              <a:avLst/>
            </a:prstGeom>
            <a:ln>
              <a:tailEnd type="triangl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2" name="Line 26"/>
            <p:cNvSpPr>
              <a:spLocks noChangeShapeType="1"/>
            </p:cNvSpPr>
            <p:nvPr/>
          </p:nvSpPr>
          <p:spPr bwMode="auto">
            <a:xfrm>
              <a:off x="2442791" y="3695246"/>
              <a:ext cx="315899" cy="425453"/>
            </a:xfrm>
            <a:prstGeom prst="line">
              <a:avLst/>
            </a:prstGeom>
            <a:ln>
              <a:tailEnd type="triangl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1" name="矩形 40"/>
            <p:cNvSpPr/>
            <p:nvPr/>
          </p:nvSpPr>
          <p:spPr bwMode="auto">
            <a:xfrm>
              <a:off x="978519" y="3098516"/>
              <a:ext cx="2252459" cy="571504"/>
            </a:xfrm>
            <a:prstGeom prst="rect">
              <a:avLst/>
            </a:prstGeom>
            <a:gradFill flip="none" rotWithShape="1">
              <a:gsLst>
                <a:gs pos="43000">
                  <a:srgbClr val="DF7953"/>
                </a:gs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180000" rIns="91440" bIns="45720" numCol="1" rtlCol="0" anchor="t" anchorCtr="0" compatLnSpc="1"/>
            <a:lstStyle/>
            <a:p>
              <a:pPr>
                <a:spcBef>
                  <a:spcPct val="0"/>
                </a:spcBef>
              </a:pPr>
              <a:r>
                <a:rPr kumimoji="0" lang="en-US" altLang="zh-CN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n/2</a:t>
              </a:r>
              <a:r>
                <a:rPr kumimoji="0"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或</a:t>
              </a:r>
              <a:r>
                <a:rPr kumimoji="0" lang="en-US" altLang="zh-CN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n/2-1</a:t>
              </a:r>
              <a:r>
                <a:rPr kumimoji="0"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个元素</a:t>
              </a:r>
              <a:endPara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451338" y="3111448"/>
            <a:ext cx="2252459" cy="1430753"/>
            <a:chOff x="978519" y="3098516"/>
            <a:chExt cx="2252459" cy="1430753"/>
          </a:xfrm>
        </p:grpSpPr>
        <p:sp>
          <p:nvSpPr>
            <p:cNvPr id="43" name="Text Box 19"/>
            <p:cNvSpPr txBox="1">
              <a:spLocks noChangeArrowheads="1"/>
            </p:cNvSpPr>
            <p:nvPr/>
          </p:nvSpPr>
          <p:spPr bwMode="auto">
            <a:xfrm>
              <a:off x="1647453" y="4136148"/>
              <a:ext cx="785818" cy="393121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dirty="0">
                  <a:latin typeface="Consolas" panose="020B0609020204030204" pitchFamily="49" charset="0"/>
                  <a:ea typeface="宋体" panose="02010600030101010101" pitchFamily="2" charset="-122"/>
                  <a:cs typeface="Consolas" panose="020B0609020204030204" pitchFamily="49" charset="0"/>
                </a:rPr>
                <a:t>……</a:t>
              </a:r>
              <a:endParaRPr lang="en-US" altLang="zh-CN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endParaRPr>
            </a:p>
          </p:txBody>
        </p:sp>
        <p:sp>
          <p:nvSpPr>
            <p:cNvPr id="44" name="Freeform 24"/>
            <p:cNvSpPr/>
            <p:nvPr/>
          </p:nvSpPr>
          <p:spPr bwMode="auto">
            <a:xfrm>
              <a:off x="1418853" y="3692071"/>
              <a:ext cx="228600" cy="419100"/>
            </a:xfrm>
            <a:custGeom>
              <a:avLst/>
              <a:gdLst/>
              <a:ahLst/>
              <a:cxnLst>
                <a:cxn ang="0">
                  <a:pos x="144" y="0"/>
                </a:cxn>
                <a:cxn ang="0">
                  <a:pos x="0" y="264"/>
                </a:cxn>
              </a:cxnLst>
              <a:rect l="0" t="0" r="r" b="b"/>
              <a:pathLst>
                <a:path w="144" h="264">
                  <a:moveTo>
                    <a:pt x="144" y="0"/>
                  </a:moveTo>
                  <a:lnTo>
                    <a:pt x="0" y="264"/>
                  </a:lnTo>
                </a:path>
              </a:pathLst>
            </a:custGeom>
            <a:ln>
              <a:headEnd type="none" w="med" len="med"/>
              <a:tailEnd type="triangl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5" name="Line 25"/>
            <p:cNvSpPr>
              <a:spLocks noChangeShapeType="1"/>
            </p:cNvSpPr>
            <p:nvPr/>
          </p:nvSpPr>
          <p:spPr bwMode="auto">
            <a:xfrm>
              <a:off x="2036391" y="3695246"/>
              <a:ext cx="0" cy="431800"/>
            </a:xfrm>
            <a:prstGeom prst="line">
              <a:avLst/>
            </a:prstGeom>
            <a:ln>
              <a:tailEnd type="triangl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6" name="Line 26"/>
            <p:cNvSpPr>
              <a:spLocks noChangeShapeType="1"/>
            </p:cNvSpPr>
            <p:nvPr/>
          </p:nvSpPr>
          <p:spPr bwMode="auto">
            <a:xfrm>
              <a:off x="2442791" y="3695246"/>
              <a:ext cx="315899" cy="425453"/>
            </a:xfrm>
            <a:prstGeom prst="line">
              <a:avLst/>
            </a:prstGeom>
            <a:ln>
              <a:tailEnd type="triangl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7" name="矩形 46"/>
            <p:cNvSpPr/>
            <p:nvPr/>
          </p:nvSpPr>
          <p:spPr bwMode="auto">
            <a:xfrm>
              <a:off x="978519" y="3098516"/>
              <a:ext cx="2252459" cy="571504"/>
            </a:xfrm>
            <a:prstGeom prst="rect">
              <a:avLst/>
            </a:prstGeom>
            <a:gradFill flip="none" rotWithShape="1">
              <a:gsLst>
                <a:gs pos="43000">
                  <a:srgbClr val="DF7953"/>
                </a:gs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180000" rIns="91440" bIns="45720" numCol="1" rtlCol="0" anchor="t" anchorCtr="0" compatLnSpc="1"/>
            <a:lstStyle/>
            <a:p>
              <a:pPr>
                <a:spcBef>
                  <a:spcPct val="0"/>
                </a:spcBef>
              </a:pPr>
              <a:r>
                <a:rPr kumimoji="0" lang="en-US" altLang="zh-CN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n/2</a:t>
              </a:r>
              <a:r>
                <a:rPr kumimoji="0"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或</a:t>
              </a:r>
              <a:r>
                <a:rPr kumimoji="0" lang="en-US" altLang="zh-CN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n/2-1</a:t>
              </a:r>
              <a:r>
                <a:rPr kumimoji="0"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个元素</a:t>
              </a:r>
              <a:endPara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9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2335461" y="1343030"/>
            <a:ext cx="2500330" cy="38925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72000" bIns="72000">
            <a:spAutoFit/>
          </a:bodyPr>
          <a:lstStyle/>
          <a:p>
            <a:pPr marL="457200" indent="-457200" algn="l"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最坏情况：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3" name="Oval 5"/>
          <p:cNvSpPr>
            <a:spLocks noChangeArrowheads="1"/>
          </p:cNvSpPr>
          <p:nvPr/>
        </p:nvSpPr>
        <p:spPr bwMode="auto">
          <a:xfrm>
            <a:off x="4223049" y="2925739"/>
            <a:ext cx="287337" cy="287337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Rectangle 7"/>
          <p:cNvSpPr>
            <a:spLocks noChangeArrowheads="1"/>
          </p:cNvSpPr>
          <p:nvPr/>
        </p:nvSpPr>
        <p:spPr bwMode="auto">
          <a:xfrm>
            <a:off x="3719810" y="2886051"/>
            <a:ext cx="287338" cy="36036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Freeform 8"/>
          <p:cNvSpPr/>
          <p:nvPr/>
        </p:nvSpPr>
        <p:spPr bwMode="auto">
          <a:xfrm>
            <a:off x="3935711" y="2489175"/>
            <a:ext cx="212725" cy="363538"/>
          </a:xfrm>
          <a:custGeom>
            <a:avLst/>
            <a:gdLst/>
            <a:ahLst/>
            <a:cxnLst>
              <a:cxn ang="0">
                <a:pos x="134" y="0"/>
              </a:cxn>
              <a:cxn ang="0">
                <a:pos x="0" y="229"/>
              </a:cxn>
            </a:cxnLst>
            <a:rect l="0" t="0" r="r" b="b"/>
            <a:pathLst>
              <a:path w="134" h="229">
                <a:moveTo>
                  <a:pt x="134" y="0"/>
                </a:moveTo>
                <a:lnTo>
                  <a:pt x="0" y="229"/>
                </a:ln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Line 9"/>
          <p:cNvSpPr>
            <a:spLocks noChangeShapeType="1"/>
          </p:cNvSpPr>
          <p:nvPr/>
        </p:nvSpPr>
        <p:spPr bwMode="auto">
          <a:xfrm>
            <a:off x="4375448" y="2492350"/>
            <a:ext cx="0" cy="431800"/>
          </a:xfrm>
          <a:prstGeom prst="line">
            <a:avLst/>
          </a:prstGeom>
          <a:ln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Line 10"/>
          <p:cNvSpPr>
            <a:spLocks noChangeShapeType="1"/>
          </p:cNvSpPr>
          <p:nvPr/>
        </p:nvSpPr>
        <p:spPr bwMode="auto">
          <a:xfrm>
            <a:off x="4943774" y="2492351"/>
            <a:ext cx="358775" cy="360363"/>
          </a:xfrm>
          <a:prstGeom prst="line">
            <a:avLst/>
          </a:prstGeom>
          <a:ln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Oval 11"/>
          <p:cNvSpPr>
            <a:spLocks noChangeArrowheads="1"/>
          </p:cNvSpPr>
          <p:nvPr/>
        </p:nvSpPr>
        <p:spPr bwMode="auto">
          <a:xfrm>
            <a:off x="5086649" y="3865564"/>
            <a:ext cx="287337" cy="287337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Rectangle 13"/>
          <p:cNvSpPr>
            <a:spLocks noChangeArrowheads="1"/>
          </p:cNvSpPr>
          <p:nvPr/>
        </p:nvSpPr>
        <p:spPr bwMode="auto">
          <a:xfrm>
            <a:off x="4583410" y="3825876"/>
            <a:ext cx="287338" cy="36036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Freeform 14"/>
          <p:cNvSpPr/>
          <p:nvPr/>
        </p:nvSpPr>
        <p:spPr bwMode="auto">
          <a:xfrm>
            <a:off x="4799311" y="3429000"/>
            <a:ext cx="212725" cy="363538"/>
          </a:xfrm>
          <a:custGeom>
            <a:avLst/>
            <a:gdLst/>
            <a:ahLst/>
            <a:cxnLst>
              <a:cxn ang="0">
                <a:pos x="134" y="0"/>
              </a:cxn>
              <a:cxn ang="0">
                <a:pos x="0" y="229"/>
              </a:cxn>
            </a:cxnLst>
            <a:rect l="0" t="0" r="r" b="b"/>
            <a:pathLst>
              <a:path w="134" h="229">
                <a:moveTo>
                  <a:pt x="134" y="0"/>
                </a:moveTo>
                <a:lnTo>
                  <a:pt x="0" y="229"/>
                </a:ln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Line 15"/>
          <p:cNvSpPr>
            <a:spLocks noChangeShapeType="1"/>
          </p:cNvSpPr>
          <p:nvPr/>
        </p:nvSpPr>
        <p:spPr bwMode="auto">
          <a:xfrm>
            <a:off x="5239048" y="3432175"/>
            <a:ext cx="0" cy="431800"/>
          </a:xfrm>
          <a:prstGeom prst="line">
            <a:avLst/>
          </a:prstGeom>
          <a:ln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4" name="Line 16"/>
          <p:cNvSpPr>
            <a:spLocks noChangeShapeType="1"/>
          </p:cNvSpPr>
          <p:nvPr/>
        </p:nvSpPr>
        <p:spPr bwMode="auto">
          <a:xfrm>
            <a:off x="5807374" y="3428678"/>
            <a:ext cx="358775" cy="360363"/>
          </a:xfrm>
          <a:prstGeom prst="line">
            <a:avLst/>
          </a:prstGeom>
          <a:ln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Text Box 17"/>
          <p:cNvSpPr txBox="1">
            <a:spLocks noChangeArrowheads="1"/>
          </p:cNvSpPr>
          <p:nvPr/>
        </p:nvSpPr>
        <p:spPr bwMode="auto">
          <a:xfrm>
            <a:off x="4727874" y="4276068"/>
            <a:ext cx="1366837" cy="386080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┇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6" name="AutoShape 18"/>
          <p:cNvSpPr/>
          <p:nvPr/>
        </p:nvSpPr>
        <p:spPr bwMode="auto">
          <a:xfrm>
            <a:off x="8387071" y="2131989"/>
            <a:ext cx="222244" cy="2313653"/>
          </a:xfrm>
          <a:prstGeom prst="rightBrace">
            <a:avLst>
              <a:gd name="adj1" fmla="val 102880"/>
              <a:gd name="adj2" fmla="val 50000"/>
            </a:avLst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7" name="Text Box 19"/>
          <p:cNvSpPr txBox="1">
            <a:spLocks noChangeArrowheads="1"/>
          </p:cNvSpPr>
          <p:nvPr/>
        </p:nvSpPr>
        <p:spPr bwMode="auto">
          <a:xfrm>
            <a:off x="8609315" y="3088319"/>
            <a:ext cx="642942" cy="312420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层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8" name="Text Box 20"/>
          <p:cNvSpPr txBox="1">
            <a:spLocks noChangeArrowheads="1"/>
          </p:cNvSpPr>
          <p:nvPr/>
        </p:nvSpPr>
        <p:spPr bwMode="auto">
          <a:xfrm>
            <a:off x="2846658" y="5297744"/>
            <a:ext cx="6480720" cy="386080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此时时间复杂度为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baseline="30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，空间复杂度为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29" name="组合 19"/>
          <p:cNvGrpSpPr/>
          <p:nvPr/>
        </p:nvGrpSpPr>
        <p:grpSpPr>
          <a:xfrm>
            <a:off x="5906837" y="2444736"/>
            <a:ext cx="2500854" cy="312420"/>
            <a:chOff x="4447634" y="765175"/>
            <a:chExt cx="2500854" cy="312420"/>
          </a:xfrm>
        </p:grpSpPr>
        <p:sp>
          <p:nvSpPr>
            <p:cNvPr id="30" name="Line 22"/>
            <p:cNvSpPr>
              <a:spLocks noChangeShapeType="1"/>
            </p:cNvSpPr>
            <p:nvPr/>
          </p:nvSpPr>
          <p:spPr bwMode="auto">
            <a:xfrm flipH="1">
              <a:off x="4447634" y="940883"/>
              <a:ext cx="360362" cy="0"/>
            </a:xfrm>
            <a:prstGeom prst="line">
              <a:avLst/>
            </a:prstGeom>
            <a:ln>
              <a:tailEnd type="triangl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ea typeface="楷体" panose="02010609060101010101" pitchFamily="49" charset="-122"/>
                <a:cs typeface="Consolas" panose="020B0609020204030204" pitchFamily="49" charset="0"/>
              </a:endParaRPr>
            </a:p>
          </p:txBody>
        </p:sp>
        <p:sp>
          <p:nvSpPr>
            <p:cNvPr id="31" name="Text Box 23"/>
            <p:cNvSpPr txBox="1">
              <a:spLocks noChangeArrowheads="1"/>
            </p:cNvSpPr>
            <p:nvPr/>
          </p:nvSpPr>
          <p:spPr bwMode="auto">
            <a:xfrm>
              <a:off x="4572000" y="765175"/>
              <a:ext cx="2376488" cy="312420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划分时间为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O(</a:t>
              </a:r>
              <a:r>
                <a:rPr lang="en-US" altLang="zh-CN" sz="1800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n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)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34" name="矩形 33"/>
          <p:cNvSpPr/>
          <p:nvPr/>
        </p:nvSpPr>
        <p:spPr bwMode="auto">
          <a:xfrm>
            <a:off x="3538448" y="1914114"/>
            <a:ext cx="1980000" cy="571504"/>
          </a:xfrm>
          <a:prstGeom prst="rect">
            <a:avLst/>
          </a:prstGeom>
          <a:gradFill flip="none" rotWithShape="1">
            <a:gsLst>
              <a:gs pos="43000">
                <a:srgbClr val="DF7953"/>
              </a:gs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180000" rIns="91440" bIns="45720" numCol="1" rtlCol="0" anchor="t" anchorCtr="0" compatLnSpc="1"/>
          <a:lstStyle/>
          <a:p>
            <a:pPr>
              <a:spcBef>
                <a:spcPct val="0"/>
              </a:spcBef>
            </a:pPr>
            <a:r>
              <a:rPr kumimoji="0"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个元素</a:t>
            </a:r>
            <a:endParaRPr kumimoji="0" lang="zh-CN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 bwMode="auto">
          <a:xfrm>
            <a:off x="4662785" y="2881146"/>
            <a:ext cx="1980000" cy="571504"/>
          </a:xfrm>
          <a:prstGeom prst="rect">
            <a:avLst/>
          </a:prstGeom>
          <a:gradFill flip="none" rotWithShape="1">
            <a:gsLst>
              <a:gs pos="43000">
                <a:srgbClr val="DF7953"/>
              </a:gs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180000" rIns="91440" bIns="45720" numCol="1" rtlCol="0" anchor="t" anchorCtr="0" compatLnSpc="1"/>
          <a:lstStyle/>
          <a:p>
            <a:pPr>
              <a:spcBef>
                <a:spcPct val="0"/>
              </a:spcBef>
            </a:pPr>
            <a:r>
              <a:rPr kumimoji="0"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n-1</a:t>
            </a:r>
            <a:r>
              <a: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个元素</a:t>
            </a:r>
            <a:endParaRPr kumimoji="0" lang="zh-CN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 bwMode="auto">
          <a:xfrm>
            <a:off x="5614908" y="3800057"/>
            <a:ext cx="1980000" cy="571504"/>
          </a:xfrm>
          <a:prstGeom prst="rect">
            <a:avLst/>
          </a:prstGeom>
          <a:gradFill flip="none" rotWithShape="1">
            <a:gsLst>
              <a:gs pos="43000">
                <a:srgbClr val="DF7953"/>
              </a:gs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180000" rIns="91440" bIns="45720" numCol="1" rtlCol="0" anchor="t" anchorCtr="0" compatLnSpc="1"/>
          <a:lstStyle/>
          <a:p>
            <a:pPr>
              <a:spcBef>
                <a:spcPct val="0"/>
              </a:spcBef>
            </a:pPr>
            <a:r>
              <a:rPr kumimoji="0"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n-2</a:t>
            </a:r>
            <a:r>
              <a: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个元素</a:t>
            </a:r>
            <a:endParaRPr kumimoji="0" lang="zh-CN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 descr="新闻纸">
            <a:hlinkClick r:id="" action="ppaction://hlinkshowjump?jump=nextslide"/>
          </p:cNvPr>
          <p:cNvSpPr>
            <a:spLocks noChangeArrowheads="1"/>
          </p:cNvSpPr>
          <p:nvPr/>
        </p:nvSpPr>
        <p:spPr bwMode="auto">
          <a:xfrm>
            <a:off x="4138923" y="1394579"/>
            <a:ext cx="5225691" cy="521970"/>
          </a:xfrm>
          <a:prstGeom prst="rect">
            <a:avLst/>
          </a:prstGeom>
          <a:solidFill>
            <a:srgbClr val="F39801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28800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zh-CN" sz="2800" spc="50" dirty="0">
                <a:ln w="11430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10.3 </a:t>
            </a:r>
            <a:r>
              <a:rPr lang="zh-CN" altLang="en-US" sz="2800" spc="50" dirty="0">
                <a:ln w="11430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交换排序</a:t>
            </a:r>
            <a:endParaRPr lang="zh-CN" altLang="en-US" sz="2800" spc="50" dirty="0">
              <a:ln w="11430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2" name="Rectangle 4" descr="新闻纸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138923" y="2247913"/>
            <a:ext cx="5225691" cy="521970"/>
          </a:xfrm>
          <a:prstGeom prst="rect">
            <a:avLst/>
          </a:prstGeom>
          <a:solidFill>
            <a:srgbClr val="DFE1E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28800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zh-CN" sz="2800" spc="50" dirty="0">
                <a:ln w="1143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10.3.1 </a:t>
            </a:r>
            <a:r>
              <a:rPr lang="zh-CN" altLang="en-US" sz="2800" spc="50" dirty="0">
                <a:ln w="1143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冒泡排序</a:t>
            </a:r>
            <a:endParaRPr lang="zh-CN" altLang="en-US" sz="2800" spc="50" dirty="0">
              <a:ln w="1143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3" name="Rectangle 4" descr="新闻纸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138923" y="3954581"/>
            <a:ext cx="5225690" cy="521970"/>
          </a:xfrm>
          <a:prstGeom prst="rect">
            <a:avLst/>
          </a:prstGeom>
          <a:solidFill>
            <a:srgbClr val="F39801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28800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zh-CN" sz="2800" spc="50" dirty="0">
                <a:ln w="11430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10.4 </a:t>
            </a:r>
            <a:r>
              <a:rPr lang="zh-CN" altLang="en-US" sz="2800" spc="50" dirty="0">
                <a:ln w="11430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选择排序</a:t>
            </a:r>
            <a:endParaRPr lang="zh-CN" altLang="en-US" sz="2800" spc="50" dirty="0">
              <a:ln w="11430">
                <a:noFill/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4" name="Rectangle 4" descr="新闻纸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138923" y="4807915"/>
            <a:ext cx="5225690" cy="521970"/>
          </a:xfrm>
          <a:prstGeom prst="rect">
            <a:avLst/>
          </a:prstGeom>
          <a:solidFill>
            <a:srgbClr val="DFE1E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28800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zh-CN" sz="2800" spc="50" dirty="0">
                <a:ln w="1143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10.4.1 </a:t>
            </a:r>
            <a:r>
              <a:rPr lang="zh-CN" altLang="en-US" sz="2800" spc="50" dirty="0">
                <a:ln w="1143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简单选择排序</a:t>
            </a:r>
            <a:endParaRPr lang="zh-CN" altLang="en-US" sz="2800" spc="50" dirty="0">
              <a:ln w="1143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99456" y="908720"/>
            <a:ext cx="1482451" cy="1346106"/>
            <a:chOff x="552422" y="500043"/>
            <a:chExt cx="1482451" cy="1346106"/>
          </a:xfrm>
          <a:gradFill>
            <a:gsLst>
              <a:gs pos="0">
                <a:srgbClr val="F39801"/>
              </a:gs>
              <a:gs pos="100000">
                <a:srgbClr val="FC9A48"/>
              </a:gs>
            </a:gsLst>
            <a:lin ang="16200000" scaled="1"/>
          </a:gradFill>
        </p:grpSpPr>
        <p:grpSp>
          <p:nvGrpSpPr>
            <p:cNvPr id="17" name="组合 79"/>
            <p:cNvGrpSpPr/>
            <p:nvPr/>
          </p:nvGrpSpPr>
          <p:grpSpPr bwMode="auto">
            <a:xfrm>
              <a:off x="639103" y="500043"/>
              <a:ext cx="1289687" cy="1346106"/>
              <a:chOff x="6372294" y="2488774"/>
              <a:chExt cx="2520450" cy="2513016"/>
            </a:xfrm>
            <a:grpFill/>
          </p:grpSpPr>
          <p:sp>
            <p:nvSpPr>
              <p:cNvPr id="20" name="任意多边形 82"/>
              <p:cNvSpPr/>
              <p:nvPr/>
            </p:nvSpPr>
            <p:spPr>
              <a:xfrm rot="3738964">
                <a:off x="6379728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eaLnBrk="1" hangingPunct="1">
                  <a:defRPr/>
                </a:pPr>
                <a:endParaRPr lang="zh-CN" altLang="en-US" kern="0">
                  <a:solidFill>
                    <a:srgbClr val="FFFFFF"/>
                  </a:solidFill>
                  <a:latin typeface="Arial" panose="020B0604020202020204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任意多边形 83"/>
              <p:cNvSpPr/>
              <p:nvPr/>
            </p:nvSpPr>
            <p:spPr>
              <a:xfrm rot="16377237">
                <a:off x="6372293" y="2510364"/>
                <a:ext cx="2476802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defRPr/>
                </a:pPr>
                <a:endParaRPr lang="zh-CN" altLang="en-US" ker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8" name="文本框 20"/>
            <p:cNvSpPr txBox="1">
              <a:spLocks noChangeArrowheads="1"/>
            </p:cNvSpPr>
            <p:nvPr/>
          </p:nvSpPr>
          <p:spPr bwMode="auto">
            <a:xfrm>
              <a:off x="552422" y="1161620"/>
              <a:ext cx="1482451" cy="33718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</a:pPr>
              <a:r>
                <a:rPr lang="en-US" altLang="zh-CN" sz="1600" dirty="0">
                  <a:solidFill>
                    <a:schemeClr val="bg1"/>
                  </a:solidFill>
                </a:rPr>
                <a:t>CONTENTS</a:t>
              </a:r>
              <a:endParaRPr lang="en-US" altLang="zh-CN" sz="1600" dirty="0">
                <a:solidFill>
                  <a:schemeClr val="bg1"/>
                </a:solidFill>
              </a:endParaRPr>
            </a:p>
          </p:txBody>
        </p:sp>
        <p:sp>
          <p:nvSpPr>
            <p:cNvPr id="19" name="文本框 20"/>
            <p:cNvSpPr txBox="1">
              <a:spLocks noChangeArrowheads="1"/>
            </p:cNvSpPr>
            <p:nvPr/>
          </p:nvSpPr>
          <p:spPr bwMode="auto">
            <a:xfrm>
              <a:off x="913620" y="785794"/>
              <a:ext cx="729422" cy="368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soft" dir="t">
                  <a:rot lat="0" lon="0" rev="10800000"/>
                </a:lightRig>
              </a:scene3d>
              <a:sp3d>
                <a:contourClr>
                  <a:srgbClr val="DDDDDD"/>
                </a:contourClr>
              </a:sp3d>
            </a:bodyPr>
            <a:lstStyle>
              <a:lvl1pPr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</a:pPr>
              <a:r>
                <a:rPr lang="zh-CN" altLang="en-US" sz="1800" spc="150" dirty="0">
                  <a:ln w="11430"/>
                  <a:solidFill>
                    <a:schemeClr val="bg1"/>
                  </a:solidFill>
                </a:rPr>
                <a:t>提纲</a:t>
              </a:r>
              <a:endParaRPr lang="zh-CN" altLang="en-US" sz="1800" spc="150" dirty="0">
                <a:ln w="11430"/>
                <a:solidFill>
                  <a:schemeClr val="bg1"/>
                </a:solidFill>
              </a:endParaRPr>
            </a:p>
          </p:txBody>
        </p:sp>
      </p:grpSp>
      <p:sp>
        <p:nvSpPr>
          <p:cNvPr id="23" name="TextBox 3"/>
          <p:cNvSpPr txBox="1"/>
          <p:nvPr/>
        </p:nvSpPr>
        <p:spPr>
          <a:xfrm>
            <a:off x="416560" y="166174"/>
            <a:ext cx="6964826" cy="48514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zh-CN" altLang="en-US" sz="3200" b="0" dirty="0">
                <a:ln w="11430">
                  <a:noFill/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3200" b="0" dirty="0">
                <a:ln w="11430">
                  <a:noFill/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3200" b="0" dirty="0">
                <a:ln w="11430">
                  <a:noFill/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章  内排序 </a:t>
            </a:r>
            <a:endParaRPr lang="zh-CN" altLang="en-US" sz="3200" b="0" dirty="0">
              <a:ln w="11430">
                <a:noFill/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等腰三角形 14"/>
          <p:cNvSpPr/>
          <p:nvPr/>
        </p:nvSpPr>
        <p:spPr>
          <a:xfrm rot="5400000">
            <a:off x="3277656" y="1437451"/>
            <a:ext cx="523220" cy="398950"/>
          </a:xfrm>
          <a:prstGeom prst="triangle">
            <a:avLst/>
          </a:prstGeom>
          <a:solidFill>
            <a:srgbClr val="F3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4" descr="新闻纸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138923" y="3101247"/>
            <a:ext cx="5225691" cy="521970"/>
          </a:xfrm>
          <a:prstGeom prst="rect">
            <a:avLst/>
          </a:prstGeom>
          <a:solidFill>
            <a:srgbClr val="DFE1E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28800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zh-CN" sz="2800" spc="50" dirty="0">
                <a:ln w="1143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10.3.2 </a:t>
            </a:r>
            <a:r>
              <a:rPr lang="zh-CN" altLang="en-US" sz="2800" spc="50" dirty="0">
                <a:ln w="1143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快速排序</a:t>
            </a:r>
            <a:endParaRPr lang="zh-CN" altLang="en-US" sz="2800" spc="50" dirty="0">
              <a:ln w="1143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6" name="Rectangle 4" descr="新闻纸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138923" y="5661248"/>
            <a:ext cx="5225690" cy="521970"/>
          </a:xfrm>
          <a:prstGeom prst="rect">
            <a:avLst/>
          </a:prstGeom>
          <a:solidFill>
            <a:srgbClr val="DFE1E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28800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zh-CN" sz="2800" spc="50" dirty="0">
                <a:ln w="1143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800" spc="50" dirty="0">
                <a:ln w="1143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800" spc="50" dirty="0">
              <a:ln w="1143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Box 6"/>
          <p:cNvSpPr txBox="1">
            <a:spLocks noChangeArrowheads="1"/>
          </p:cNvSpPr>
          <p:nvPr/>
        </p:nvSpPr>
        <p:spPr bwMode="auto">
          <a:xfrm>
            <a:off x="3249620" y="5641937"/>
            <a:ext cx="6061090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/>
            <a:r>
              <a:rPr lang="zh-CN" altLang="en-US" sz="2000" dirty="0">
                <a:solidFill>
                  <a:srgbClr val="F92D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结论</a:t>
            </a:r>
            <a:r>
              <a:rPr lang="en-US" altLang="zh-CN" sz="2000" dirty="0">
                <a:solidFill>
                  <a:srgbClr val="F92D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: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快速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排序的平均时间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复杂度为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sz="2000" i="1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2000" baseline="-2500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1" name="Text Box 8"/>
          <p:cNvSpPr txBox="1">
            <a:spLocks noChangeArrowheads="1"/>
          </p:cNvSpPr>
          <p:nvPr/>
        </p:nvSpPr>
        <p:spPr bwMode="auto">
          <a:xfrm>
            <a:off x="3206757" y="6172162"/>
            <a:ext cx="4249738" cy="3124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平均所需栈空间为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1800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18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2" name="Text Box 16"/>
          <p:cNvSpPr txBox="1">
            <a:spLocks noChangeArrowheads="1"/>
          </p:cNvSpPr>
          <p:nvPr/>
        </p:nvSpPr>
        <p:spPr bwMode="auto">
          <a:xfrm>
            <a:off x="3309919" y="5100592"/>
            <a:ext cx="4103689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则可得结果： </a:t>
            </a:r>
            <a:r>
              <a:rPr lang="en-US" altLang="zh-CN" sz="2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</a:t>
            </a:r>
            <a:r>
              <a:rPr lang="en-US" altLang="zh-CN" sz="2000" baseline="-25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avg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)=</a:t>
            </a:r>
            <a:r>
              <a:rPr lang="en-US" altLang="zh-CN" sz="2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C</a:t>
            </a:r>
            <a:r>
              <a:rPr lang="en-US" altLang="zh-CN" sz="2000" i="1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2000" baseline="-250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8" name="Oval 11"/>
          <p:cNvSpPr>
            <a:spLocks noChangeArrowheads="1"/>
          </p:cNvSpPr>
          <p:nvPr/>
        </p:nvSpPr>
        <p:spPr bwMode="auto">
          <a:xfrm>
            <a:off x="5451499" y="2265508"/>
            <a:ext cx="360000" cy="360363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1" name="Text Box 18"/>
          <p:cNvSpPr txBox="1">
            <a:spLocks noChangeArrowheads="1"/>
          </p:cNvSpPr>
          <p:nvPr/>
        </p:nvSpPr>
        <p:spPr bwMode="auto">
          <a:xfrm>
            <a:off x="7957628" y="2440814"/>
            <a:ext cx="2571768" cy="3124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：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1~</a:t>
            </a: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共有</a:t>
            </a: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种情况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6" name="Text Box 21"/>
          <p:cNvSpPr txBox="1">
            <a:spLocks noChangeArrowheads="1"/>
          </p:cNvSpPr>
          <p:nvPr/>
        </p:nvSpPr>
        <p:spPr bwMode="auto">
          <a:xfrm>
            <a:off x="1964365" y="1497870"/>
            <a:ext cx="2071702" cy="38925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72000" bIns="72000">
            <a:spAutoFit/>
          </a:bodyPr>
          <a:lstStyle/>
          <a:p>
            <a:pPr marL="457200" indent="-457200" algn="l"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平均情况：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57" name="组合 18"/>
          <p:cNvGrpSpPr/>
          <p:nvPr/>
        </p:nvGrpSpPr>
        <p:grpSpPr>
          <a:xfrm>
            <a:off x="6584392" y="1884597"/>
            <a:ext cx="2440566" cy="312420"/>
            <a:chOff x="4507922" y="765175"/>
            <a:chExt cx="2440566" cy="312420"/>
          </a:xfrm>
        </p:grpSpPr>
        <p:sp>
          <p:nvSpPr>
            <p:cNvPr id="58" name="Line 22"/>
            <p:cNvSpPr>
              <a:spLocks noChangeShapeType="1"/>
            </p:cNvSpPr>
            <p:nvPr/>
          </p:nvSpPr>
          <p:spPr bwMode="auto">
            <a:xfrm flipH="1">
              <a:off x="4507922" y="960979"/>
              <a:ext cx="360362" cy="0"/>
            </a:xfrm>
            <a:prstGeom prst="line">
              <a:avLst/>
            </a:prstGeom>
            <a:ln>
              <a:tailEnd type="triangl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ea typeface="楷体" panose="02010609060101010101" pitchFamily="49" charset="-122"/>
                <a:cs typeface="Consolas" panose="020B0609020204030204" pitchFamily="49" charset="0"/>
              </a:endParaRPr>
            </a:p>
          </p:txBody>
        </p:sp>
        <p:sp>
          <p:nvSpPr>
            <p:cNvPr id="59" name="Text Box 23"/>
            <p:cNvSpPr txBox="1">
              <a:spLocks noChangeArrowheads="1"/>
            </p:cNvSpPr>
            <p:nvPr/>
          </p:nvSpPr>
          <p:spPr bwMode="auto">
            <a:xfrm>
              <a:off x="4572000" y="765175"/>
              <a:ext cx="2376488" cy="312420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划分时间为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O(</a:t>
              </a:r>
              <a:r>
                <a:rPr lang="en-US" altLang="zh-CN" sz="1800" i="1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n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)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60" name="Freeform 10"/>
          <p:cNvSpPr/>
          <p:nvPr/>
        </p:nvSpPr>
        <p:spPr bwMode="auto">
          <a:xfrm>
            <a:off x="4719644" y="1855916"/>
            <a:ext cx="460376" cy="461966"/>
          </a:xfrm>
          <a:custGeom>
            <a:avLst/>
            <a:gdLst/>
            <a:ahLst/>
            <a:cxnLst>
              <a:cxn ang="0">
                <a:pos x="224" y="0"/>
              </a:cxn>
              <a:cxn ang="0">
                <a:pos x="0" y="232"/>
              </a:cxn>
            </a:cxnLst>
            <a:rect l="0" t="0" r="r" b="b"/>
            <a:pathLst>
              <a:path w="224" h="232">
                <a:moveTo>
                  <a:pt x="224" y="0"/>
                </a:moveTo>
                <a:lnTo>
                  <a:pt x="0" y="232"/>
                </a:ln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1" name="Line 11"/>
          <p:cNvSpPr>
            <a:spLocks noChangeShapeType="1"/>
          </p:cNvSpPr>
          <p:nvPr/>
        </p:nvSpPr>
        <p:spPr bwMode="auto">
          <a:xfrm>
            <a:off x="5622932" y="1833691"/>
            <a:ext cx="0" cy="431800"/>
          </a:xfrm>
          <a:prstGeom prst="line">
            <a:avLst/>
          </a:prstGeom>
          <a:ln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2" name="Line 12"/>
          <p:cNvSpPr>
            <a:spLocks noChangeShapeType="1"/>
          </p:cNvSpPr>
          <p:nvPr/>
        </p:nvSpPr>
        <p:spPr bwMode="auto">
          <a:xfrm>
            <a:off x="6191258" y="1859092"/>
            <a:ext cx="457213" cy="458791"/>
          </a:xfrm>
          <a:prstGeom prst="line">
            <a:avLst/>
          </a:prstGeom>
          <a:ln>
            <a:tailEnd type="triangl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63" name="组合 27"/>
          <p:cNvGrpSpPr/>
          <p:nvPr/>
        </p:nvGrpSpPr>
        <p:grpSpPr>
          <a:xfrm>
            <a:off x="3440132" y="2833636"/>
            <a:ext cx="4754880" cy="1523855"/>
            <a:chOff x="1916132" y="2833635"/>
            <a:chExt cx="4754880" cy="1523855"/>
          </a:xfrm>
        </p:grpSpPr>
        <p:sp>
          <p:nvSpPr>
            <p:cNvPr id="64" name="Rectangle 7"/>
            <p:cNvSpPr>
              <a:spLocks noChangeArrowheads="1"/>
            </p:cNvSpPr>
            <p:nvPr/>
          </p:nvSpPr>
          <p:spPr bwMode="auto">
            <a:xfrm>
              <a:off x="1916132" y="3117798"/>
              <a:ext cx="4754880" cy="47561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algn="l">
                <a:lnSpc>
                  <a:spcPct val="125000"/>
                </a:lnSpc>
              </a:pP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由此可得快速排序所需时间的平均值为：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65" name="AutoShape 20"/>
            <p:cNvSpPr>
              <a:spLocks noChangeArrowheads="1"/>
            </p:cNvSpPr>
            <p:nvPr/>
          </p:nvSpPr>
          <p:spPr bwMode="auto">
            <a:xfrm>
              <a:off x="4000496" y="2833635"/>
              <a:ext cx="285752" cy="285752"/>
            </a:xfrm>
            <a:prstGeom prst="downArrow">
              <a:avLst>
                <a:gd name="adj1" fmla="val 50000"/>
                <a:gd name="adj2" fmla="val 25000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pic>
          <p:nvPicPr>
            <p:cNvPr id="66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143108" y="3690892"/>
              <a:ext cx="4500594" cy="6665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67" name="组合 66"/>
          <p:cNvGrpSpPr/>
          <p:nvPr/>
        </p:nvGrpSpPr>
        <p:grpSpPr>
          <a:xfrm>
            <a:off x="4024299" y="4144174"/>
            <a:ext cx="1944687" cy="668816"/>
            <a:chOff x="2500298" y="4144174"/>
            <a:chExt cx="1944687" cy="668816"/>
          </a:xfrm>
        </p:grpSpPr>
        <p:sp>
          <p:nvSpPr>
            <p:cNvPr id="68" name="Text Box 15"/>
            <p:cNvSpPr txBox="1">
              <a:spLocks noChangeArrowheads="1"/>
            </p:cNvSpPr>
            <p:nvPr/>
          </p:nvSpPr>
          <p:spPr bwMode="auto">
            <a:xfrm>
              <a:off x="2500298" y="4500570"/>
              <a:ext cx="1944687" cy="31242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次划分的时间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cxnSp>
          <p:nvCxnSpPr>
            <p:cNvPr id="69" name="直接箭头连接符 68"/>
            <p:cNvCxnSpPr/>
            <p:nvPr/>
          </p:nvCxnSpPr>
          <p:spPr>
            <a:xfrm rot="5400000" flipH="1" flipV="1">
              <a:off x="3071802" y="4286256"/>
              <a:ext cx="285752" cy="1588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3" name="矩形 72"/>
          <p:cNvSpPr/>
          <p:nvPr/>
        </p:nvSpPr>
        <p:spPr bwMode="auto">
          <a:xfrm>
            <a:off x="4604392" y="1273320"/>
            <a:ext cx="1980000" cy="571504"/>
          </a:xfrm>
          <a:prstGeom prst="rect">
            <a:avLst/>
          </a:prstGeom>
          <a:gradFill flip="none" rotWithShape="1">
            <a:gsLst>
              <a:gs pos="43000">
                <a:srgbClr val="DF7953"/>
              </a:gs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180000" rIns="91440" bIns="45720" numCol="1" rtlCol="0" anchor="t" anchorCtr="0" compatLnSpc="1"/>
          <a:lstStyle/>
          <a:p>
            <a:pPr>
              <a:spcBef>
                <a:spcPct val="0"/>
              </a:spcBef>
            </a:pPr>
            <a:r>
              <a:rPr kumimoji="0"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个元素</a:t>
            </a:r>
            <a:endParaRPr kumimoji="0" lang="zh-CN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/>
          <p:cNvSpPr/>
          <p:nvPr/>
        </p:nvSpPr>
        <p:spPr bwMode="auto">
          <a:xfrm>
            <a:off x="3306315" y="2328974"/>
            <a:ext cx="1980000" cy="571504"/>
          </a:xfrm>
          <a:prstGeom prst="rect">
            <a:avLst/>
          </a:prstGeom>
          <a:gradFill flip="none" rotWithShape="1">
            <a:gsLst>
              <a:gs pos="43000">
                <a:srgbClr val="DF7953"/>
              </a:gs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180000" rIns="91440" bIns="45720" numCol="1" rtlCol="0" anchor="t" anchorCtr="0" compatLnSpc="1"/>
          <a:lstStyle/>
          <a:p>
            <a:pPr>
              <a:spcBef>
                <a:spcPct val="0"/>
              </a:spcBef>
            </a:pPr>
            <a:r>
              <a:rPr kumimoji="0"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k-1</a:t>
            </a:r>
            <a:r>
              <a: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个元素</a:t>
            </a:r>
            <a:endParaRPr kumimoji="0" lang="zh-CN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 bwMode="auto">
          <a:xfrm>
            <a:off x="5977628" y="2314395"/>
            <a:ext cx="1980000" cy="571504"/>
          </a:xfrm>
          <a:prstGeom prst="rect">
            <a:avLst/>
          </a:prstGeom>
          <a:gradFill flip="none" rotWithShape="1">
            <a:gsLst>
              <a:gs pos="43000">
                <a:srgbClr val="DF7953"/>
              </a:gs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180000" rIns="91440" bIns="45720" numCol="1" rtlCol="0" anchor="t" anchorCtr="0" compatLnSpc="1"/>
          <a:lstStyle/>
          <a:p>
            <a:pPr>
              <a:spcBef>
                <a:spcPct val="0"/>
              </a:spcBef>
            </a:pPr>
            <a:r>
              <a:rPr kumimoji="0"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n-k</a:t>
            </a:r>
            <a:r>
              <a: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个元素</a:t>
            </a:r>
            <a:endParaRPr kumimoji="0" lang="zh-CN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8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5" dur="80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6" dur="80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80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2" dur="80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3" dur="80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80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9" dur="80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0" dur="80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80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1" grpId="0"/>
      <p:bldP spid="4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8"/>
          <p:cNvSpPr txBox="1"/>
          <p:nvPr/>
        </p:nvSpPr>
        <p:spPr>
          <a:xfrm>
            <a:off x="2890796" y="1606841"/>
            <a:ext cx="7286676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有一个整数序列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[0..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，求前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1≤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≤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）个最小的元素。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2" name="TextBox 9"/>
          <p:cNvSpPr txBox="1"/>
          <p:nvPr/>
        </p:nvSpPr>
        <p:spPr>
          <a:xfrm>
            <a:off x="3767046" y="1952956"/>
            <a:ext cx="5000660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采用直接插入排序？ 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baseline="30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342900" indent="-342900" algn="l">
              <a:lnSpc>
                <a:spcPct val="150000"/>
              </a:lnSpc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采用冒泡排序？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O(</a:t>
            </a: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33" name="组合 21"/>
          <p:cNvGrpSpPr/>
          <p:nvPr/>
        </p:nvGrpSpPr>
        <p:grpSpPr>
          <a:xfrm>
            <a:off x="3695608" y="3212976"/>
            <a:ext cx="5000660" cy="2251294"/>
            <a:chOff x="1785918" y="3143248"/>
            <a:chExt cx="5000660" cy="2251294"/>
          </a:xfrm>
        </p:grpSpPr>
        <p:sp>
          <p:nvSpPr>
            <p:cNvPr id="34" name="矩形 33"/>
            <p:cNvSpPr/>
            <p:nvPr/>
          </p:nvSpPr>
          <p:spPr>
            <a:xfrm>
              <a:off x="1785918" y="3143248"/>
              <a:ext cx="4857784" cy="57150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s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          …        </a:t>
              </a:r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t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85918" y="4286256"/>
              <a:ext cx="2071702" cy="57150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s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 … </a:t>
              </a:r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-1]</a:t>
              </a:r>
              <a:endPara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582048" y="4286256"/>
              <a:ext cx="2071702" cy="57150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+1] … </a:t>
              </a:r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t</a:t>
              </a:r>
              <a:r>
                <a:rPr lang="en-US" altLang="zh-CN" sz="18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7" name="Oval 7"/>
            <p:cNvSpPr>
              <a:spLocks noChangeArrowheads="1"/>
            </p:cNvSpPr>
            <p:nvPr/>
          </p:nvSpPr>
          <p:spPr bwMode="auto">
            <a:xfrm>
              <a:off x="3929058" y="4286256"/>
              <a:ext cx="609600" cy="533400"/>
            </a:xfrm>
            <a:prstGeom prst="ellipse">
              <a:avLst/>
            </a:prstGeom>
            <a:solidFill>
              <a:srgbClr val="FFCC99"/>
            </a:solidFill>
            <a:ln w="19050">
              <a:solidFill>
                <a:srgbClr val="FF0000"/>
              </a:solidFill>
              <a:round/>
            </a:ln>
            <a:effectLst/>
          </p:spPr>
          <p:txBody>
            <a:bodyPr wrap="none" anchor="ctr"/>
            <a:lstStyle/>
            <a:p>
              <a:r>
                <a:rPr lang="zh-CN" altLang="en-US" sz="1800" dirty="0">
                  <a:solidFill>
                    <a:srgbClr val="99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基准</a:t>
              </a:r>
              <a:endParaRPr lang="zh-CN" altLang="en-US" sz="1800" b="0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8" name="下箭头 15"/>
            <p:cNvSpPr/>
            <p:nvPr/>
          </p:nvSpPr>
          <p:spPr>
            <a:xfrm>
              <a:off x="4143372" y="3786190"/>
              <a:ext cx="142876" cy="428628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TextBox 16"/>
            <p:cNvSpPr txBox="1"/>
            <p:nvPr/>
          </p:nvSpPr>
          <p:spPr>
            <a:xfrm>
              <a:off x="4286248" y="3786190"/>
              <a:ext cx="2500330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=</a:t>
              </a:r>
              <a:r>
                <a:rPr lang="en-US" altLang="zh-CN" sz="18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partition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(</a:t>
              </a:r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,</a:t>
              </a:r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s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,</a:t>
              </a:r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t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)</a:t>
              </a:r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TextBox 17"/>
            <p:cNvSpPr txBox="1"/>
            <p:nvPr/>
          </p:nvSpPr>
          <p:spPr>
            <a:xfrm>
              <a:off x="3838626" y="5082122"/>
              <a:ext cx="785818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cxnSp>
          <p:nvCxnSpPr>
            <p:cNvPr id="46" name="直接箭头连接符 45"/>
            <p:cNvCxnSpPr>
              <a:stCxn id="45" idx="0"/>
              <a:endCxn id="37" idx="4"/>
            </p:cNvCxnSpPr>
            <p:nvPr/>
          </p:nvCxnSpPr>
          <p:spPr>
            <a:xfrm flipV="1">
              <a:off x="4231535" y="4819867"/>
              <a:ext cx="2540" cy="262255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20"/>
          <p:cNvSpPr txBox="1"/>
          <p:nvPr/>
        </p:nvSpPr>
        <p:spPr>
          <a:xfrm>
            <a:off x="4195674" y="5570430"/>
            <a:ext cx="5500726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当</a:t>
            </a:r>
            <a:r>
              <a:rPr lang="en-US" altLang="zh-CN" sz="2000" i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==</a:t>
            </a:r>
            <a:r>
              <a:rPr lang="en-US" altLang="zh-CN" sz="2000" i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zh-CN" altLang="en-US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时，前面就是前</a:t>
            </a:r>
            <a:r>
              <a:rPr lang="en-US" altLang="zh-CN" sz="2000" i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zh-CN" altLang="en-US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个最小的元素</a:t>
            </a:r>
            <a:endParaRPr lang="zh-CN" altLang="en-US" sz="200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9" name="TextBox 22"/>
          <p:cNvSpPr txBox="1"/>
          <p:nvPr/>
        </p:nvSpPr>
        <p:spPr>
          <a:xfrm>
            <a:off x="4838616" y="6141935"/>
            <a:ext cx="285752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时间复杂度为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22" name="组合 5"/>
          <p:cNvGrpSpPr/>
          <p:nvPr/>
        </p:nvGrpSpPr>
        <p:grpSpPr>
          <a:xfrm>
            <a:off x="1775520" y="1337964"/>
            <a:ext cx="1000100" cy="785817"/>
            <a:chOff x="5703182" y="3835411"/>
            <a:chExt cx="1238250" cy="1236663"/>
          </a:xfrm>
        </p:grpSpPr>
        <p:grpSp>
          <p:nvGrpSpPr>
            <p:cNvPr id="23" name="Group 19"/>
            <p:cNvGrpSpPr/>
            <p:nvPr/>
          </p:nvGrpSpPr>
          <p:grpSpPr bwMode="auto">
            <a:xfrm>
              <a:off x="5703182" y="3835411"/>
              <a:ext cx="1238250" cy="1236663"/>
              <a:chOff x="810" y="845"/>
              <a:chExt cx="827" cy="826"/>
            </a:xfrm>
          </p:grpSpPr>
          <p:sp>
            <p:nvSpPr>
              <p:cNvPr id="39" name="Oval 20"/>
              <p:cNvSpPr>
                <a:spLocks noChangeArrowheads="1"/>
              </p:cNvSpPr>
              <p:nvPr/>
            </p:nvSpPr>
            <p:spPr bwMode="gray">
              <a:xfrm>
                <a:off x="810" y="845"/>
                <a:ext cx="827" cy="826"/>
              </a:xfrm>
              <a:prstGeom prst="ellipse">
                <a:avLst/>
              </a:prstGeom>
              <a:solidFill>
                <a:srgbClr val="F8F8F8"/>
              </a:solidFill>
              <a:ln w="38100">
                <a:solidFill>
                  <a:schemeClr val="hlink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Oval 21"/>
              <p:cNvSpPr>
                <a:spLocks noChangeArrowheads="1"/>
              </p:cNvSpPr>
              <p:nvPr/>
            </p:nvSpPr>
            <p:spPr bwMode="gray">
              <a:xfrm>
                <a:off x="843" y="879"/>
                <a:ext cx="758" cy="758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70195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Oval 22"/>
              <p:cNvSpPr>
                <a:spLocks noChangeArrowheads="1"/>
              </p:cNvSpPr>
              <p:nvPr/>
            </p:nvSpPr>
            <p:spPr bwMode="gray">
              <a:xfrm>
                <a:off x="878" y="915"/>
                <a:ext cx="690" cy="690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30196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4" name="Text Box 23"/>
            <p:cNvSpPr txBox="1">
              <a:spLocks noChangeArrowheads="1"/>
            </p:cNvSpPr>
            <p:nvPr/>
          </p:nvSpPr>
          <p:spPr bwMode="gray">
            <a:xfrm>
              <a:off x="5767676" y="4154859"/>
              <a:ext cx="1082674" cy="530638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示例</a:t>
              </a:r>
              <a:endPara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27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7" grpId="0"/>
      <p:bldP spid="4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45439" y="1684196"/>
            <a:ext cx="8501122" cy="30651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0000" tIns="180000" rIns="180000" bIns="180000" rtlCol="0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      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已知由</a:t>
            </a:r>
            <a:r>
              <a:rPr lang="en-US" altLang="zh-CN" sz="20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sz="20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≥2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）个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正整数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构成的集合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A={</a:t>
            </a:r>
            <a:r>
              <a:rPr lang="en-US" altLang="zh-CN" sz="2000" i="1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i="1" baseline="-250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0≤</a:t>
            </a:r>
            <a:r>
              <a:rPr lang="en-US" altLang="zh-CN" sz="20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</a:t>
            </a:r>
            <a:r>
              <a:rPr lang="en-US" altLang="zh-CN" sz="20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），将其划分为两个不相交的子集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和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，元素个数分别是</a:t>
            </a:r>
            <a:r>
              <a:rPr lang="en-US" altLang="zh-CN" sz="20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和</a:t>
            </a:r>
            <a:r>
              <a:rPr lang="en-US" altLang="zh-CN" sz="20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和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中元素之和分别为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和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。设计一个尽可能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高效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的划分算法，满足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|</a:t>
            </a:r>
            <a:r>
              <a:rPr lang="en-US" altLang="zh-CN" sz="20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</a:t>
            </a:r>
            <a:r>
              <a:rPr lang="en-US" altLang="zh-CN" sz="20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|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最小且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|S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-S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|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最大。要求：</a:t>
            </a:r>
            <a:endParaRPr lang="zh-CN" altLang="en-US" sz="20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2500"/>
              </a:lnSpc>
            </a:pP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　（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）给出算法的基本设计思想。</a:t>
            </a:r>
            <a:endParaRPr lang="zh-CN" altLang="en-US" sz="20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2500"/>
              </a:lnSpc>
            </a:pP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　（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）根据设计思想，采用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C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、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C++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描述算法，关键之处给出注释。</a:t>
            </a:r>
            <a:endParaRPr lang="zh-CN" altLang="en-US" sz="20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2500"/>
              </a:lnSpc>
            </a:pP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　（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）说明你所设计算法的时间复杂度和空间复杂度。</a:t>
            </a:r>
            <a:endParaRPr lang="zh-CN" altLang="en-US" sz="20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44779" y="1388362"/>
            <a:ext cx="5000660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2016</a:t>
            </a:r>
            <a:r>
              <a:rPr lang="zh-CN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年全国计算机学科专业考研题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5" name="TextBox 3"/>
          <p:cNvSpPr txBox="1"/>
          <p:nvPr/>
        </p:nvSpPr>
        <p:spPr>
          <a:xfrm>
            <a:off x="1776898" y="4765169"/>
            <a:ext cx="67780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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思路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：将最小的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</a:t>
            </a:r>
            <a:r>
              <a:rPr lang="en-US" altLang="zh-CN" sz="2000" i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n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/2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个元素放在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A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1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中，其他放在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A</a:t>
            </a:r>
            <a:r>
              <a:rPr lang="en-US" altLang="zh-CN" sz="2000" baseline="-25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2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中</a:t>
            </a:r>
            <a:endParaRPr lang="zh-CN" altLang="en-US" sz="20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6" name="下箭头 4"/>
          <p:cNvSpPr/>
          <p:nvPr/>
        </p:nvSpPr>
        <p:spPr bwMode="auto">
          <a:xfrm>
            <a:off x="5846728" y="5085184"/>
            <a:ext cx="285752" cy="785818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/>
          <a:lstStyle/>
          <a:p>
            <a:pPr algn="l">
              <a:lnSpc>
                <a:spcPct val="100000"/>
              </a:lnSpc>
              <a:spcBef>
                <a:spcPct val="0"/>
              </a:spcBef>
            </a:pPr>
            <a:endParaRPr kumimoji="0" lang="zh-CN" altLang="en-US">
              <a:solidFill>
                <a:srgbClr val="0033CC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17" name="TextBox 5"/>
          <p:cNvSpPr txBox="1"/>
          <p:nvPr/>
        </p:nvSpPr>
        <p:spPr>
          <a:xfrm>
            <a:off x="6275356" y="5368086"/>
            <a:ext cx="257176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查找第</a:t>
            </a:r>
            <a:r>
              <a:rPr lang="en-US" altLang="zh-CN" sz="2000" i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/2</a:t>
            </a:r>
            <a:r>
              <a:rPr lang="zh-CN" altLang="en-US" sz="20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小的元素</a:t>
            </a:r>
            <a:endParaRPr lang="zh-CN" altLang="en-US" sz="20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8" name="TextBox 6"/>
          <p:cNvSpPr txBox="1"/>
          <p:nvPr/>
        </p:nvSpPr>
        <p:spPr>
          <a:xfrm>
            <a:off x="5060910" y="6021289"/>
            <a:ext cx="2000264" cy="461645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tIns="108000" bIns="108000" rtlCol="0">
            <a:spAutoFit/>
          </a:bodyPr>
          <a:lstStyle/>
          <a:p>
            <a:pPr algn="ctr"/>
            <a:r>
              <a:rPr lang="zh-CN" altLang="en-US" sz="20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递归快速排序</a:t>
            </a:r>
            <a:endParaRPr lang="zh-CN" altLang="en-US" sz="20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9" name="组合 5"/>
          <p:cNvGrpSpPr/>
          <p:nvPr/>
        </p:nvGrpSpPr>
        <p:grpSpPr>
          <a:xfrm>
            <a:off x="695482" y="1304558"/>
            <a:ext cx="1000100" cy="785817"/>
            <a:chOff x="5703182" y="3835411"/>
            <a:chExt cx="1238250" cy="1236663"/>
          </a:xfrm>
        </p:grpSpPr>
        <p:grpSp>
          <p:nvGrpSpPr>
            <p:cNvPr id="20" name="Group 19"/>
            <p:cNvGrpSpPr/>
            <p:nvPr/>
          </p:nvGrpSpPr>
          <p:grpSpPr bwMode="auto">
            <a:xfrm>
              <a:off x="5703182" y="3835411"/>
              <a:ext cx="1238250" cy="1236663"/>
              <a:chOff x="810" y="845"/>
              <a:chExt cx="827" cy="826"/>
            </a:xfrm>
          </p:grpSpPr>
          <p:sp>
            <p:nvSpPr>
              <p:cNvPr id="22" name="Oval 20"/>
              <p:cNvSpPr>
                <a:spLocks noChangeArrowheads="1"/>
              </p:cNvSpPr>
              <p:nvPr/>
            </p:nvSpPr>
            <p:spPr bwMode="gray">
              <a:xfrm>
                <a:off x="810" y="845"/>
                <a:ext cx="827" cy="826"/>
              </a:xfrm>
              <a:prstGeom prst="ellipse">
                <a:avLst/>
              </a:prstGeom>
              <a:solidFill>
                <a:srgbClr val="F8F8F8"/>
              </a:solidFill>
              <a:ln w="38100">
                <a:solidFill>
                  <a:schemeClr val="hlink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3" name="Oval 21"/>
              <p:cNvSpPr>
                <a:spLocks noChangeArrowheads="1"/>
              </p:cNvSpPr>
              <p:nvPr/>
            </p:nvSpPr>
            <p:spPr bwMode="gray">
              <a:xfrm>
                <a:off x="843" y="879"/>
                <a:ext cx="758" cy="758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70195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Oval 22"/>
              <p:cNvSpPr>
                <a:spLocks noChangeArrowheads="1"/>
              </p:cNvSpPr>
              <p:nvPr/>
            </p:nvSpPr>
            <p:spPr bwMode="gray">
              <a:xfrm>
                <a:off x="878" y="915"/>
                <a:ext cx="690" cy="690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30196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" name="Text Box 23"/>
            <p:cNvSpPr txBox="1">
              <a:spLocks noChangeArrowheads="1"/>
            </p:cNvSpPr>
            <p:nvPr/>
          </p:nvSpPr>
          <p:spPr bwMode="gray">
            <a:xfrm>
              <a:off x="5767676" y="4154859"/>
              <a:ext cx="1082674" cy="530638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示例</a:t>
              </a:r>
              <a:endPara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25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16877" y="1337964"/>
            <a:ext cx="8358246" cy="49911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216000" tIns="180000" bIns="180000" rtlCol="0">
            <a:spAutoFit/>
          </a:bodyPr>
          <a:lstStyle/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Partition(int a[],int </a:t>
            </a:r>
            <a:r>
              <a:rPr lang="en-US" altLang="zh-CN" sz="1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low,int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high) </a:t>
            </a:r>
            <a:r>
              <a:rPr lang="en-US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以</a:t>
            </a:r>
            <a:r>
              <a:rPr lang="en-US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a[low]</a:t>
            </a:r>
            <a:r>
              <a:rPr lang="zh-CN" altLang="en-US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为基准划分</a:t>
            </a:r>
            <a:endParaRPr lang="zh-CN" altLang="en-US" sz="18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low,j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=high;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int 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povit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=a[low];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while (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&lt;j)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{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while (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&lt;j &amp;&amp; a[j]&gt;=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povit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 j--;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a[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]=a[j];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while (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&lt;j &amp;&amp; a[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]&lt;=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povit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 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++;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a[j]=a[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];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}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a[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]=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povit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return </a:t>
            </a:r>
            <a:r>
              <a:rPr lang="en-US" altLang="zh-CN" sz="1800" dirty="0" err="1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en-US" altLang="zh-CN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400"/>
              </a:lnSpc>
            </a:pPr>
            <a:r>
              <a:rPr lang="en-US" altLang="zh-CN" sz="1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zh-CN" altLang="en-US" sz="18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31191" y="1196752"/>
            <a:ext cx="7929618" cy="54832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0000" tIns="144000" bIns="144000" rtlCol="0">
            <a:spAutoFit/>
          </a:bodyPr>
          <a:lstStyle/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Solution(int a[],int n)		</a:t>
            </a:r>
            <a:r>
              <a:rPr lang="en-US" altLang="zh-CN" sz="180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求解算法</a:t>
            </a:r>
            <a:endParaRPr lang="zh-CN" altLang="en-US" sz="180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low=0,high=n-1;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bool flag=true;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while (flag)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{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int i=</a:t>
            </a:r>
            <a:r>
              <a:rPr lang="en-US" altLang="zh-CN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Partition</a:t>
            </a: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(a,low,high);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if (i==n/2-1)		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基准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a[i]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为第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n/2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的元素</a:t>
            </a:r>
            <a:endParaRPr lang="zh-CN" altLang="en-US" sz="180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zh-CN" altLang="en-US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</a:t>
            </a: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flag=false;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else if (i&lt;n/2-1)	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在右区间查找</a:t>
            </a:r>
            <a:endParaRPr lang="zh-CN" altLang="en-US" sz="180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zh-CN" altLang="en-US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</a:t>
            </a: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low=i+1;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else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high=i-1;		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在左区间查找</a:t>
            </a:r>
            <a:endParaRPr lang="zh-CN" altLang="en-US" sz="180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zh-CN" altLang="en-US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int s1=0,s2=0;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for (int i=0;i&lt;n/2;i++)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s1+=a[i];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for (int j=n/2;j&lt;n;j++)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s2+=a[j];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return 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s2-s1</a:t>
            </a: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en-US" altLang="zh-CN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1000"/>
              </a:lnSpc>
            </a:pPr>
            <a:r>
              <a:rPr lang="en-US" altLang="zh-CN" sz="18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zh-CN" altLang="en-US" sz="18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558314" y="3730671"/>
            <a:ext cx="5643602" cy="169291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216000" tIns="108000" bIns="108000">
            <a:spAutoFit/>
          </a:bodyPr>
          <a:lstStyle/>
          <a:p>
            <a:pPr algn="l">
              <a:lnSpc>
                <a:spcPct val="120000"/>
              </a:lnSpc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常见的选择排序方法：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130000"/>
              </a:lnSpc>
              <a:spcBef>
                <a:spcPct val="50000"/>
              </a:spcBef>
            </a:pPr>
            <a:r>
              <a:rPr lang="zh-CN" altLang="en-US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）简单选择排序（或称直接选择排序）</a:t>
            </a:r>
            <a:endParaRPr lang="zh-CN" altLang="en-US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130000"/>
              </a:lnSpc>
              <a:spcBef>
                <a:spcPct val="50000"/>
              </a:spcBef>
            </a:pPr>
            <a:r>
              <a:rPr lang="zh-CN" altLang="en-US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）堆排序</a:t>
            </a:r>
            <a:endParaRPr lang="zh-CN" altLang="en-US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247294" y="1760125"/>
            <a:ext cx="2928958" cy="50006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10"/>
          <p:cNvSpPr txBox="1"/>
          <p:nvPr/>
        </p:nvSpPr>
        <p:spPr>
          <a:xfrm>
            <a:off x="5890236" y="2331629"/>
            <a:ext cx="1500198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全局有序区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462004" y="1760125"/>
            <a:ext cx="2928958" cy="50006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12"/>
          <p:cNvSpPr txBox="1"/>
          <p:nvPr/>
        </p:nvSpPr>
        <p:spPr>
          <a:xfrm>
            <a:off x="9390698" y="2331629"/>
            <a:ext cx="1500198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无序区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9" name="组合 17"/>
          <p:cNvGrpSpPr/>
          <p:nvPr/>
        </p:nvGrpSpPr>
        <p:grpSpPr>
          <a:xfrm>
            <a:off x="7176120" y="1831563"/>
            <a:ext cx="2357454" cy="1294397"/>
            <a:chOff x="4000496" y="2285992"/>
            <a:chExt cx="2357454" cy="1294397"/>
          </a:xfrm>
        </p:grpSpPr>
        <p:sp>
          <p:nvSpPr>
            <p:cNvPr id="10" name="右弧形箭头 14"/>
            <p:cNvSpPr/>
            <p:nvPr/>
          </p:nvSpPr>
          <p:spPr>
            <a:xfrm rot="6583683">
              <a:off x="4761789" y="2546344"/>
              <a:ext cx="357190" cy="785818"/>
            </a:xfrm>
            <a:prstGeom prst="curvedLef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1" name="TextBox 15"/>
            <p:cNvSpPr txBox="1"/>
            <p:nvPr/>
          </p:nvSpPr>
          <p:spPr>
            <a:xfrm>
              <a:off x="4000496" y="3243204"/>
              <a:ext cx="235745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选出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最小元素</a:t>
              </a:r>
              <a:r>
                <a:rPr lang="en-US" altLang="zh-CN" sz="20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20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k</a:t>
              </a:r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500562" y="2285992"/>
              <a:ext cx="357190" cy="35719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150" y="549275"/>
            <a:ext cx="6858000" cy="6858000"/>
          </a:xfrm>
          <a:prstGeom prst="rect">
            <a:avLst/>
          </a:prstGeom>
        </p:spPr>
      </p:pic>
      <p:sp>
        <p:nvSpPr>
          <p:cNvPr id="15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3187463" y="2107943"/>
            <a:ext cx="4530729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从</a:t>
            </a:r>
            <a:r>
              <a:rPr lang="en-US" altLang="zh-CN" sz="2000" i="1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..</a:t>
            </a:r>
            <a:r>
              <a:rPr lang="en-US" altLang="zh-CN" sz="2000" i="1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中选出最小元素：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5" name="组合 8"/>
          <p:cNvGrpSpPr/>
          <p:nvPr/>
        </p:nvGrpSpPr>
        <p:grpSpPr>
          <a:xfrm>
            <a:off x="4702729" y="5357992"/>
            <a:ext cx="1714512" cy="908689"/>
            <a:chOff x="2928926" y="5072074"/>
            <a:chExt cx="1714512" cy="908689"/>
          </a:xfrm>
        </p:grpSpPr>
        <p:sp>
          <p:nvSpPr>
            <p:cNvPr id="6" name="上箭头 6"/>
            <p:cNvSpPr/>
            <p:nvPr/>
          </p:nvSpPr>
          <p:spPr>
            <a:xfrm>
              <a:off x="3571868" y="5072074"/>
              <a:ext cx="214314" cy="500066"/>
            </a:xfrm>
            <a:prstGeom prst="upArrow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928926" y="5643578"/>
              <a:ext cx="1714512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简单选择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TextBox 9"/>
          <p:cNvSpPr txBox="1"/>
          <p:nvPr/>
        </p:nvSpPr>
        <p:spPr>
          <a:xfrm>
            <a:off x="6387736" y="5929496"/>
            <a:ext cx="442912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个元素中找最小元素需要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次比较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51384" y="805720"/>
            <a:ext cx="10398801" cy="6247456"/>
            <a:chOff x="553623" y="549275"/>
            <a:chExt cx="10398801" cy="6247456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623" y="549275"/>
              <a:ext cx="6247456" cy="6247456"/>
            </a:xfrm>
            <a:prstGeom prst="rect">
              <a:avLst/>
            </a:prstGeom>
          </p:spPr>
        </p:pic>
        <p:grpSp>
          <p:nvGrpSpPr>
            <p:cNvPr id="12" name="组合 11"/>
            <p:cNvGrpSpPr/>
            <p:nvPr/>
          </p:nvGrpSpPr>
          <p:grpSpPr>
            <a:xfrm>
              <a:off x="5376998" y="549275"/>
              <a:ext cx="5575426" cy="6247456"/>
              <a:chOff x="4764346" y="610544"/>
              <a:chExt cx="5575426" cy="6247456"/>
            </a:xfrm>
          </p:grpSpPr>
          <p:pic>
            <p:nvPicPr>
              <p:cNvPr id="11" name="图片 10"/>
              <p:cNvPicPr>
                <a:picLocks noChangeAspect="1"/>
              </p:cNvPicPr>
              <p:nvPr/>
            </p:nvPicPr>
            <p:blipFill rotWithShape="1"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163"/>
              <a:stretch>
                <a:fillRect/>
              </a:stretch>
            </p:blipFill>
            <p:spPr>
              <a:xfrm>
                <a:off x="4764346" y="610544"/>
                <a:ext cx="5575426" cy="6247456"/>
              </a:xfrm>
              <a:prstGeom prst="rect">
                <a:avLst/>
              </a:prstGeom>
            </p:spPr>
          </p:pic>
          <p:sp>
            <p:nvSpPr>
              <p:cNvPr id="10" name="矩形 9"/>
              <p:cNvSpPr/>
              <p:nvPr/>
            </p:nvSpPr>
            <p:spPr>
              <a:xfrm>
                <a:off x="5329941" y="2654979"/>
                <a:ext cx="476887" cy="2214181"/>
              </a:xfrm>
              <a:prstGeom prst="rect">
                <a:avLst/>
              </a:prstGeom>
              <a:gradFill>
                <a:gsLst>
                  <a:gs pos="0">
                    <a:srgbClr val="EDEDED">
                      <a:alpha val="90000"/>
                    </a:srgbClr>
                  </a:gs>
                  <a:gs pos="51000">
                    <a:srgbClr val="FFFFFF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2983105" y="2972289"/>
            <a:ext cx="6000792" cy="223520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144000" tIns="108000" rIns="144000" bIns="108000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Min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(int a[]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n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spcBef>
                <a:spcPct val="5000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k=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j;	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//k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保存最小元素的下标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spcBef>
                <a:spcPct val="5000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for (j=i+1;j&lt;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n;j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++)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spcBef>
                <a:spcPct val="50000"/>
              </a:spcBef>
            </a:pP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　　　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if (a[j]&lt;a[k])  k=j;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spcBef>
                <a:spcPct val="50000"/>
              </a:spcBef>
            </a:pP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return a[k];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spcBef>
                <a:spcPct val="5000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4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简单选择排序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3693923" y="1139982"/>
            <a:ext cx="1543022" cy="3124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全局有序区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2857351" y="1602018"/>
            <a:ext cx="3095625" cy="50323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pPr algn="l"/>
            <a:r>
              <a:rPr lang="en-US" altLang="zh-CN" sz="18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[0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    ……    </a:t>
            </a:r>
            <a:r>
              <a:rPr lang="en-US" altLang="zh-CN" sz="18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-1]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6889600" y="1139982"/>
            <a:ext cx="1150938" cy="3124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无序区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6168875" y="1602018"/>
            <a:ext cx="3168650" cy="50323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l"/>
            <a:r>
              <a:rPr lang="en-US" altLang="zh-CN" sz="1800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……    </a:t>
            </a:r>
            <a:r>
              <a:rPr lang="en-US" altLang="zh-CN" sz="18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-1]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Text Box 12"/>
          <p:cNvSpPr txBox="1">
            <a:spLocks noChangeArrowheads="1"/>
          </p:cNvSpPr>
          <p:nvPr/>
        </p:nvSpPr>
        <p:spPr bwMode="auto">
          <a:xfrm>
            <a:off x="3786045" y="3968984"/>
            <a:ext cx="1563705" cy="3124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全局有序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区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9" name="Rectangle 13"/>
          <p:cNvSpPr>
            <a:spLocks noChangeArrowheads="1"/>
          </p:cNvSpPr>
          <p:nvPr/>
        </p:nvSpPr>
        <p:spPr bwMode="auto">
          <a:xfrm>
            <a:off x="2857350" y="3330804"/>
            <a:ext cx="3671888" cy="50323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pPr algn="l"/>
            <a:r>
              <a:rPr lang="en-US" altLang="zh-CN" sz="18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[0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   ……     </a:t>
            </a:r>
            <a:r>
              <a:rPr lang="en-US" altLang="zh-CN" sz="18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-1] </a:t>
            </a:r>
            <a:r>
              <a:rPr lang="en-US" altLang="zh-CN" sz="1800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endParaRPr lang="en-US" altLang="zh-CN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0" name="Text Box 14"/>
          <p:cNvSpPr txBox="1">
            <a:spLocks noChangeArrowheads="1"/>
          </p:cNvSpPr>
          <p:nvPr/>
        </p:nvSpPr>
        <p:spPr bwMode="auto">
          <a:xfrm>
            <a:off x="6889600" y="3897546"/>
            <a:ext cx="1150938" cy="3124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无序区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1" name="Rectangle 15"/>
          <p:cNvSpPr>
            <a:spLocks noChangeArrowheads="1"/>
          </p:cNvSpPr>
          <p:nvPr/>
        </p:nvSpPr>
        <p:spPr bwMode="auto">
          <a:xfrm>
            <a:off x="6673700" y="3330804"/>
            <a:ext cx="2592388" cy="50323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pPr algn="l"/>
            <a:r>
              <a:rPr lang="en-US" altLang="zh-CN" sz="18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+1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 …… </a:t>
            </a:r>
            <a:r>
              <a:rPr lang="en-US" altLang="zh-CN" sz="18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-1]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2" name="AutoShape 10"/>
          <p:cNvSpPr>
            <a:spLocks noChangeArrowheads="1"/>
          </p:cNvSpPr>
          <p:nvPr/>
        </p:nvSpPr>
        <p:spPr bwMode="auto">
          <a:xfrm rot="5400000">
            <a:off x="6889632" y="1925867"/>
            <a:ext cx="144462" cy="792162"/>
          </a:xfrm>
          <a:prstGeom prst="curvedLeftArrow">
            <a:avLst>
              <a:gd name="adj1" fmla="val 109670"/>
              <a:gd name="adj2" fmla="val 219341"/>
              <a:gd name="adj3" fmla="val 33333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 sz="2000">
              <a:latin typeface="Consolas" panose="020B0609020204030204" pitchFamily="49" charset="0"/>
              <a:ea typeface="楷体" panose="02010609060101010101" pitchFamily="49" charset="-122"/>
              <a:cs typeface="Consolas" panose="020B0609020204030204" pitchFamily="49" charset="0"/>
            </a:endParaRPr>
          </a:p>
        </p:txBody>
      </p:sp>
      <p:sp>
        <p:nvSpPr>
          <p:cNvPr id="13" name="AutoShape 11"/>
          <p:cNvSpPr>
            <a:spLocks noChangeArrowheads="1"/>
          </p:cNvSpPr>
          <p:nvPr/>
        </p:nvSpPr>
        <p:spPr bwMode="auto">
          <a:xfrm>
            <a:off x="5881539" y="2538643"/>
            <a:ext cx="358775" cy="503237"/>
          </a:xfrm>
          <a:prstGeom prst="downArrow">
            <a:avLst>
              <a:gd name="adj1" fmla="val 50000"/>
              <a:gd name="adj2" fmla="val 35066"/>
            </a:avLst>
          </a:prstGeom>
          <a:solidFill>
            <a:srgbClr val="008000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endParaRPr lang="zh-CN" altLang="en-US" sz="2000">
              <a:latin typeface="Consolas" panose="020B0609020204030204" pitchFamily="49" charset="0"/>
              <a:ea typeface="楷体" panose="02010609060101010101" pitchFamily="49" charset="-122"/>
              <a:cs typeface="Consolas" panose="020B0609020204030204" pitchFamily="49" charset="0"/>
            </a:endParaRPr>
          </a:p>
        </p:txBody>
      </p:sp>
      <p:sp>
        <p:nvSpPr>
          <p:cNvPr id="14" name="Text Box 17"/>
          <p:cNvSpPr txBox="1">
            <a:spLocks noChangeArrowheads="1"/>
          </p:cNvSpPr>
          <p:nvPr/>
        </p:nvSpPr>
        <p:spPr bwMode="auto">
          <a:xfrm>
            <a:off x="6743552" y="2440268"/>
            <a:ext cx="3543350" cy="3124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采用简单选择方法选出最小元素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5" name="Text Box 18"/>
          <p:cNvSpPr txBox="1">
            <a:spLocks noChangeArrowheads="1"/>
          </p:cNvSpPr>
          <p:nvPr/>
        </p:nvSpPr>
        <p:spPr bwMode="auto">
          <a:xfrm>
            <a:off x="3071665" y="4869160"/>
            <a:ext cx="4968875" cy="86169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180000" tIns="108000" bIns="108000">
            <a:spAutoFit/>
          </a:bodyPr>
          <a:lstStyle/>
          <a:p>
            <a:pPr marL="457200" indent="-457200" algn="l">
              <a:buBlip>
                <a:blip r:embed="rId1"/>
              </a:buBlip>
            </a:pPr>
            <a:r>
              <a:rPr lang="zh-CN" altLang="en-US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初始时，全局有序区为空</a:t>
            </a:r>
            <a:endParaRPr lang="zh-CN" altLang="en-US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buBlip>
                <a:blip r:embed="rId1"/>
              </a:buBlip>
            </a:pPr>
            <a:r>
              <a:rPr lang="en-US" altLang="zh-CN" sz="20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＝</a:t>
            </a:r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0~</a:t>
            </a:r>
            <a:r>
              <a:rPr lang="en-US" altLang="zh-CN" sz="20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-2</a:t>
            </a:r>
            <a:r>
              <a:rPr lang="zh-CN" altLang="en-US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，共</a:t>
            </a:r>
            <a:r>
              <a:rPr lang="zh-CN" altLang="en-US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经过</a:t>
            </a:r>
            <a:r>
              <a:rPr lang="en-US" altLang="zh-CN" sz="20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zh-CN" altLang="en-US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趟排序</a:t>
            </a:r>
            <a:endParaRPr lang="zh-CN" altLang="en-US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7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简单选择排序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386324" y="1451063"/>
            <a:ext cx="7419352" cy="481139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216000" tIns="144000" rIns="144000" bIns="180000">
            <a:spAutoFit/>
          </a:bodyPr>
          <a:lstStyle/>
          <a:p>
            <a:pPr algn="just">
              <a:lnSpc>
                <a:spcPts val="22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void </a:t>
            </a:r>
            <a:r>
              <a:rPr lang="en-US" altLang="zh-CN" sz="1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SelectSort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R[]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n)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k;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for 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=0;i&lt;n-1;i++)   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做第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趟排序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k=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for (j=i+1;j&lt;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n;j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++)  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  if (R[j].key&lt;R[k].key)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  </a:t>
            </a:r>
            <a:r>
              <a:rPr lang="zh-CN" altLang="en-US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　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k=j; 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if (k!=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          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//R[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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R[k]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swap(R[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],R[k]);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200"/>
              </a:lnSpc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简单选择排序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60187" y="2255990"/>
            <a:ext cx="5143536" cy="428628"/>
            <a:chOff x="1124736" y="1874464"/>
            <a:chExt cx="5143536" cy="428628"/>
          </a:xfrm>
        </p:grpSpPr>
        <p:sp>
          <p:nvSpPr>
            <p:cNvPr id="4" name="TextBox 1"/>
            <p:cNvSpPr txBox="1"/>
            <p:nvPr/>
          </p:nvSpPr>
          <p:spPr>
            <a:xfrm>
              <a:off x="1124736" y="1874464"/>
              <a:ext cx="1571636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初始关键字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2982124" y="1874464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3696504" y="1874464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4410884" y="1874464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5125264" y="1874464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5839644" y="1874464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803129" y="2970370"/>
            <a:ext cx="4500594" cy="428628"/>
            <a:chOff x="1643042" y="2285992"/>
            <a:chExt cx="4500594" cy="428628"/>
          </a:xfrm>
        </p:grpSpPr>
        <p:sp>
          <p:nvSpPr>
            <p:cNvPr id="11" name="矩形 10"/>
            <p:cNvSpPr/>
            <p:nvPr/>
          </p:nvSpPr>
          <p:spPr>
            <a:xfrm>
              <a:off x="285748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57186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28624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500062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571500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6" name="TextBox 13"/>
            <p:cNvSpPr txBox="1"/>
            <p:nvPr/>
          </p:nvSpPr>
          <p:spPr>
            <a:xfrm>
              <a:off x="1643042" y="2314510"/>
              <a:ext cx="64294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8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=0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803129" y="3684750"/>
            <a:ext cx="4500594" cy="428628"/>
            <a:chOff x="1643042" y="3000372"/>
            <a:chExt cx="4500594" cy="428628"/>
          </a:xfrm>
        </p:grpSpPr>
        <p:sp>
          <p:nvSpPr>
            <p:cNvPr id="18" name="矩形 17"/>
            <p:cNvSpPr/>
            <p:nvPr/>
          </p:nvSpPr>
          <p:spPr>
            <a:xfrm>
              <a:off x="285748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357186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28624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0062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71500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3" name="TextBox 20"/>
            <p:cNvSpPr txBox="1"/>
            <p:nvPr/>
          </p:nvSpPr>
          <p:spPr>
            <a:xfrm>
              <a:off x="1643042" y="3028890"/>
              <a:ext cx="64294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8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=1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803129" y="4399130"/>
            <a:ext cx="4500594" cy="428628"/>
            <a:chOff x="1643042" y="3714752"/>
            <a:chExt cx="4500594" cy="428628"/>
          </a:xfrm>
        </p:grpSpPr>
        <p:sp>
          <p:nvSpPr>
            <p:cNvPr id="25" name="矩形 24"/>
            <p:cNvSpPr/>
            <p:nvPr/>
          </p:nvSpPr>
          <p:spPr>
            <a:xfrm>
              <a:off x="285748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357186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428624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500062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571500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TextBox 27"/>
            <p:cNvSpPr txBox="1"/>
            <p:nvPr/>
          </p:nvSpPr>
          <p:spPr>
            <a:xfrm>
              <a:off x="1643042" y="3743270"/>
              <a:ext cx="64294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8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=2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2803129" y="5113510"/>
            <a:ext cx="4500594" cy="428628"/>
            <a:chOff x="1643042" y="4429132"/>
            <a:chExt cx="4500594" cy="428628"/>
          </a:xfrm>
        </p:grpSpPr>
        <p:sp>
          <p:nvSpPr>
            <p:cNvPr id="32" name="矩形 31"/>
            <p:cNvSpPr/>
            <p:nvPr/>
          </p:nvSpPr>
          <p:spPr>
            <a:xfrm>
              <a:off x="285748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57186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28624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00062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571500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7" name="TextBox 34"/>
            <p:cNvSpPr txBox="1"/>
            <p:nvPr/>
          </p:nvSpPr>
          <p:spPr>
            <a:xfrm>
              <a:off x="1643042" y="4457650"/>
              <a:ext cx="64294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8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=3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38" name="Text Box 2"/>
          <p:cNvSpPr txBox="1">
            <a:spLocks noChangeArrowheads="1"/>
          </p:cNvSpPr>
          <p:nvPr/>
        </p:nvSpPr>
        <p:spPr bwMode="auto">
          <a:xfrm>
            <a:off x="612031" y="1364923"/>
            <a:ext cx="7500990" cy="4603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lnSpc>
                <a:spcPct val="120000"/>
              </a:lnSpc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采用简单选择排序方法对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5)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进行排序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9" name="TextBox 36"/>
          <p:cNvSpPr txBox="1"/>
          <p:nvPr/>
        </p:nvSpPr>
        <p:spPr>
          <a:xfrm>
            <a:off x="3303195" y="5970766"/>
            <a:ext cx="435771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任何情况下：都有做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趟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7589475" y="3899064"/>
            <a:ext cx="1500198" cy="1500198"/>
            <a:chOff x="6429388" y="2857496"/>
            <a:chExt cx="1500198" cy="1500198"/>
          </a:xfrm>
        </p:grpSpPr>
        <p:sp>
          <p:nvSpPr>
            <p:cNvPr id="41" name="右大括号 40"/>
            <p:cNvSpPr/>
            <p:nvPr/>
          </p:nvSpPr>
          <p:spPr>
            <a:xfrm>
              <a:off x="6429388" y="2857496"/>
              <a:ext cx="285752" cy="1500198"/>
            </a:xfrm>
            <a:prstGeom prst="rightBrac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2" name="TextBox 38"/>
            <p:cNvSpPr txBox="1"/>
            <p:nvPr/>
          </p:nvSpPr>
          <p:spPr>
            <a:xfrm>
              <a:off x="6786578" y="3286124"/>
              <a:ext cx="1143008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没有元素移</a:t>
              </a: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动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709"/>
          <a:stretch>
            <a:fillRect/>
          </a:stretch>
        </p:blipFill>
        <p:spPr>
          <a:xfrm>
            <a:off x="7386669" y="662207"/>
            <a:ext cx="4805331" cy="6217198"/>
          </a:xfrm>
          <a:prstGeom prst="rect">
            <a:avLst/>
          </a:prstGeom>
        </p:spPr>
      </p:pic>
      <p:sp>
        <p:nvSpPr>
          <p:cNvPr id="44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简单选择排序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 bwMode="auto">
          <a:xfrm>
            <a:off x="3735949" y="1815294"/>
            <a:ext cx="4357717" cy="571504"/>
          </a:xfrm>
          <a:prstGeom prst="rect">
            <a:avLst/>
          </a:prstGeom>
          <a:gradFill flip="none" rotWithShape="1">
            <a:gsLst>
              <a:gs pos="43000">
                <a:srgbClr val="DF7953"/>
              </a:gs>
              <a:gs pos="0">
                <a:srgbClr val="CE3B37">
                  <a:alpha val="50000"/>
                </a:srgbClr>
              </a:gs>
              <a:gs pos="100000">
                <a:srgbClr val="FFE985"/>
              </a:gs>
            </a:gsLst>
            <a:lin ang="13500000" scaled="1"/>
            <a:tileRect/>
          </a:gra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440" tIns="180000" rIns="91440" bIns="45720" numCol="1" rtlCol="0" anchor="t" anchorCtr="0" compatLnSpc="1"/>
          <a:lstStyle/>
          <a:p>
            <a:pPr>
              <a:spcBef>
                <a:spcPct val="0"/>
              </a:spcBef>
            </a:pPr>
            <a:endParaRPr kumimoji="0" lang="zh-CN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8976320" y="4100510"/>
            <a:ext cx="2634056" cy="2758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3"/>
          <p:cNvSpPr txBox="1"/>
          <p:nvPr/>
        </p:nvSpPr>
        <p:spPr>
          <a:xfrm>
            <a:off x="407368" y="163008"/>
            <a:ext cx="6964826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800" b="0" dirty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sz="2800" b="0" dirty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sz="2800" b="0" dirty="0">
              <a:ln w="6350">
                <a:solidFill>
                  <a:schemeClr val="bg1"/>
                </a:solidFill>
              </a:ln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735949" y="4293096"/>
            <a:ext cx="4359600" cy="147002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44000" tIns="108000" bIns="108000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常见的交换排序方法：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spcBef>
                <a:spcPct val="50000"/>
              </a:spcBef>
            </a:pPr>
            <a:r>
              <a:rPr lang="zh-CN" altLang="en-US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）冒泡排序（或起泡排序）</a:t>
            </a:r>
            <a:endParaRPr lang="zh-CN" altLang="en-US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spcBef>
                <a:spcPct val="50000"/>
              </a:spcBef>
            </a:pPr>
            <a:r>
              <a:rPr lang="zh-CN" altLang="en-US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）快速排序</a:t>
            </a:r>
            <a:endParaRPr lang="zh-CN" altLang="en-US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852834" y="1859882"/>
            <a:ext cx="2143140" cy="428628"/>
            <a:chOff x="3357554" y="2214554"/>
            <a:chExt cx="2143140" cy="428628"/>
          </a:xfrm>
          <a:solidFill>
            <a:srgbClr val="0033CC"/>
          </a:solidFill>
        </p:grpSpPr>
        <p:sp>
          <p:nvSpPr>
            <p:cNvPr id="14" name="椭圆 13"/>
            <p:cNvSpPr/>
            <p:nvPr/>
          </p:nvSpPr>
          <p:spPr>
            <a:xfrm>
              <a:off x="5072066" y="2214554"/>
              <a:ext cx="428628" cy="428628"/>
            </a:xfrm>
            <a:prstGeom prst="ellipse">
              <a:avLst/>
            </a:prstGeom>
            <a:grpFill/>
            <a:ln>
              <a:solidFill>
                <a:srgbClr val="FBFDFC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33CC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357554" y="2214554"/>
              <a:ext cx="428628" cy="428628"/>
            </a:xfrm>
            <a:prstGeom prst="ellipse">
              <a:avLst/>
            </a:prstGeom>
            <a:grpFill/>
            <a:ln>
              <a:solidFill>
                <a:srgbClr val="FBFDFC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33CC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070512" y="2431386"/>
            <a:ext cx="3688589" cy="1296804"/>
            <a:chOff x="2623483" y="2434251"/>
            <a:chExt cx="3345464" cy="1296804"/>
          </a:xfrm>
        </p:grpSpPr>
        <p:sp>
          <p:nvSpPr>
            <p:cNvPr id="17" name="TextBox 5"/>
            <p:cNvSpPr txBox="1"/>
            <p:nvPr/>
          </p:nvSpPr>
          <p:spPr>
            <a:xfrm>
              <a:off x="2623483" y="3344975"/>
              <a:ext cx="3345464" cy="38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两个元素反序时进行交换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8" name="直接箭头连接符 17"/>
            <p:cNvCxnSpPr/>
            <p:nvPr/>
          </p:nvCxnSpPr>
          <p:spPr>
            <a:xfrm flipH="1" flipV="1">
              <a:off x="3611531" y="2434251"/>
              <a:ext cx="456722" cy="780435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/>
            <p:nvPr/>
          </p:nvCxnSpPr>
          <p:spPr>
            <a:xfrm flipV="1">
              <a:off x="4684971" y="2434251"/>
              <a:ext cx="363368" cy="780435"/>
            </a:xfrm>
            <a:prstGeom prst="straightConnector1">
              <a:avLst/>
            </a:prstGeom>
            <a:ln w="28575">
              <a:solidFill>
                <a:srgbClr val="FF00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2095472" y="4249985"/>
            <a:ext cx="7572428" cy="46164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108000" bIns="108000">
            <a:spAutoFit/>
          </a:bodyPr>
          <a:lstStyle/>
          <a:p>
            <a:pPr marL="342900" indent="-342900" algn="l">
              <a:buBlip>
                <a:blip r:embed="rId1"/>
              </a:buBlip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移动元素的次数，</a:t>
            </a:r>
            <a:r>
              <a:rPr lang="zh-CN" altLang="en-US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正序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为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最小值 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zh-CN" altLang="en-US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反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序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为最大值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3(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-1)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238348" y="2678349"/>
            <a:ext cx="7429552" cy="8604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对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个元素进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行简单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选择排序，所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需进行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的关键字的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比较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次数总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计为：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2166910" y="5178678"/>
            <a:ext cx="6253178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简单选择排序的最好、最坏和平均时间复杂度为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baseline="30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101850" y="1476044"/>
            <a:ext cx="7923240" cy="108775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44000" tIns="108000" bIns="108000">
            <a:spAutoFit/>
          </a:bodyPr>
          <a:lstStyle/>
          <a:p>
            <a:pPr marL="342900" indent="-342900" algn="l">
              <a:lnSpc>
                <a:spcPts val="2800"/>
              </a:lnSpc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从</a:t>
            </a:r>
            <a:r>
              <a:rPr lang="en-US" altLang="zh-CN" sz="2000" i="1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个元素中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挑选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最小元素需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要比较</a:t>
            </a: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次。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342900" indent="-342900" algn="l">
              <a:lnSpc>
                <a:spcPts val="2800"/>
              </a:lnSpc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第</a:t>
            </a: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～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）趟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从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元素中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挑选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最小元素需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要比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较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次。 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81422" y="3249853"/>
            <a:ext cx="2714644" cy="904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简单选择排序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bldLvl="0" animBg="1"/>
      <p:bldP spid="5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/>
          <p:nvPr/>
        </p:nvSpPr>
        <p:spPr>
          <a:xfrm>
            <a:off x="1991544" y="1362254"/>
            <a:ext cx="271464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阿里巴巴的面试题</a:t>
            </a:r>
            <a:endParaRPr lang="zh-CN" altLang="en-US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3"/>
          <p:cNvSpPr txBox="1"/>
          <p:nvPr/>
        </p:nvSpPr>
        <p:spPr>
          <a:xfrm>
            <a:off x="1991544" y="1700808"/>
            <a:ext cx="7286676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000"/>
              </a:lnSpc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在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baseline="30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个整数中找到一个最大的整数，需要的比较次数是（  ）。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ts val="3000"/>
              </a:lnSpc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A. 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			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B. 2</a:t>
            </a:r>
            <a:r>
              <a:rPr lang="en-US" altLang="zh-CN" sz="2000" i="1" baseline="30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endParaRPr lang="en-US" altLang="zh-CN" sz="2000" i="1" baseline="30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ts val="3000"/>
              </a:lnSpc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</a:t>
            </a:r>
            <a:r>
              <a:rPr lang="en-US" altLang="zh-CN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C. 2</a:t>
            </a:r>
            <a:r>
              <a:rPr lang="en-US" altLang="zh-CN" sz="2000" i="1" baseline="30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	D. log</a:t>
            </a:r>
            <a:r>
              <a:rPr lang="en-US" altLang="zh-CN" sz="2000" baseline="-25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endParaRPr lang="en-US" altLang="zh-CN" sz="2000" i="1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ts val="3000"/>
              </a:lnSpc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E. 2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		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F. 2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1484784"/>
            <a:ext cx="5527376" cy="5527376"/>
          </a:xfrm>
          <a:prstGeom prst="rect">
            <a:avLst/>
          </a:prstGeom>
        </p:spPr>
      </p:pic>
      <p:sp>
        <p:nvSpPr>
          <p:cNvPr id="6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简单选择排序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3" b="15021"/>
          <a:stretch>
            <a:fillRect/>
          </a:stretch>
        </p:blipFill>
        <p:spPr>
          <a:xfrm>
            <a:off x="1631504" y="116631"/>
            <a:ext cx="8720677" cy="662473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954438" y="3412876"/>
            <a:ext cx="2928958" cy="50006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20"/>
          <p:cNvSpPr txBox="1"/>
          <p:nvPr/>
        </p:nvSpPr>
        <p:spPr>
          <a:xfrm>
            <a:off x="3597380" y="3984380"/>
            <a:ext cx="1500198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全局有序区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69148" y="3412876"/>
            <a:ext cx="2928958" cy="50006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22"/>
          <p:cNvSpPr txBox="1"/>
          <p:nvPr/>
        </p:nvSpPr>
        <p:spPr>
          <a:xfrm>
            <a:off x="7097842" y="3984380"/>
            <a:ext cx="1500198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无序区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8" name="组合 23"/>
          <p:cNvGrpSpPr/>
          <p:nvPr/>
        </p:nvGrpSpPr>
        <p:grpSpPr>
          <a:xfrm>
            <a:off x="4883264" y="3484314"/>
            <a:ext cx="2357454" cy="1269632"/>
            <a:chOff x="4000496" y="2285992"/>
            <a:chExt cx="2357454" cy="1269632"/>
          </a:xfrm>
        </p:grpSpPr>
        <p:sp>
          <p:nvSpPr>
            <p:cNvPr id="9" name="右弧形箭头 24"/>
            <p:cNvSpPr/>
            <p:nvPr/>
          </p:nvSpPr>
          <p:spPr>
            <a:xfrm rot="6583683">
              <a:off x="4761789" y="2546344"/>
              <a:ext cx="357190" cy="785818"/>
            </a:xfrm>
            <a:prstGeom prst="curvedLef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solidFill>
                  <a:schemeClr val="tx1"/>
                </a:solidFill>
                <a:latin typeface="Consolas" panose="020B0609020204030204" pitchFamily="49" charset="0"/>
                <a:ea typeface="仿宋" panose="02010609060101010101" pitchFamily="49" charset="-122"/>
                <a:cs typeface="Consolas" panose="020B0609020204030204" pitchFamily="49" charset="0"/>
              </a:endParaRPr>
            </a:p>
          </p:txBody>
        </p:sp>
        <p:sp>
          <p:nvSpPr>
            <p:cNvPr id="10" name="TextBox 25"/>
            <p:cNvSpPr txBox="1"/>
            <p:nvPr/>
          </p:nvSpPr>
          <p:spPr>
            <a:xfrm>
              <a:off x="4000496" y="3243204"/>
              <a:ext cx="2357454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选出</a:t>
              </a: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最小元素</a:t>
              </a:r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k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4500562" y="2285992"/>
              <a:ext cx="357190" cy="35719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latin typeface="Consolas" panose="020B0609020204030204" pitchFamily="49" charset="0"/>
                <a:ea typeface="仿宋" panose="02010609060101010101" pitchFamily="49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12" name="组合 27"/>
          <p:cNvGrpSpPr/>
          <p:nvPr/>
        </p:nvGrpSpPr>
        <p:grpSpPr>
          <a:xfrm>
            <a:off x="3668818" y="4984512"/>
            <a:ext cx="5143536" cy="1337317"/>
            <a:chOff x="1142976" y="2357430"/>
            <a:chExt cx="6858048" cy="1337317"/>
          </a:xfrm>
        </p:grpSpPr>
        <p:sp>
          <p:nvSpPr>
            <p:cNvPr id="13" name="下箭头 28"/>
            <p:cNvSpPr/>
            <p:nvPr/>
          </p:nvSpPr>
          <p:spPr>
            <a:xfrm>
              <a:off x="4071934" y="2357430"/>
              <a:ext cx="357190" cy="928694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Consolas" panose="020B0609020204030204" pitchFamily="49" charset="0"/>
                <a:ea typeface="仿宋" panose="02010609060101010101" pitchFamily="49" charset="-122"/>
                <a:cs typeface="Consolas" panose="020B0609020204030204" pitchFamily="49" charset="0"/>
              </a:endParaRPr>
            </a:p>
          </p:txBody>
        </p:sp>
        <p:sp>
          <p:nvSpPr>
            <p:cNvPr id="14" name="TextBox 29"/>
            <p:cNvSpPr txBox="1"/>
            <p:nvPr/>
          </p:nvSpPr>
          <p:spPr>
            <a:xfrm>
              <a:off x="1142976" y="3357562"/>
              <a:ext cx="6858048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采用堆方法选出最小元素：</a:t>
              </a:r>
              <a:r>
                <a:rPr lang="zh-CN" altLang="en-US" sz="2000" dirty="0">
                  <a:solidFill>
                    <a:srgbClr val="FF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堆排序算法</a:t>
              </a:r>
              <a:endPara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818972" y="1519769"/>
            <a:ext cx="2278606" cy="571504"/>
            <a:chOff x="789855" y="1394952"/>
            <a:chExt cx="2278606" cy="571504"/>
          </a:xfrm>
        </p:grpSpPr>
        <p:sp>
          <p:nvSpPr>
            <p:cNvPr id="17" name="矩形 16"/>
            <p:cNvSpPr/>
            <p:nvPr/>
          </p:nvSpPr>
          <p:spPr bwMode="auto">
            <a:xfrm>
              <a:off x="789855" y="1394952"/>
              <a:ext cx="2065785" cy="571504"/>
            </a:xfrm>
            <a:prstGeom prst="rect">
              <a:avLst/>
            </a:prstGeom>
            <a:gradFill flip="none" rotWithShape="1">
              <a:gsLst>
                <a:gs pos="43000">
                  <a:srgbClr val="DF7953"/>
                </a:gs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180000" rIns="91440" bIns="45720" numCol="1" rtlCol="0" anchor="t" anchorCtr="0" compatLnSpc="1"/>
            <a:lstStyle/>
            <a:p>
              <a:pPr>
                <a:spcBef>
                  <a:spcPct val="0"/>
                </a:spcBef>
              </a:pPr>
              <a:endPara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5" name="TextBox 30"/>
            <p:cNvSpPr txBox="1"/>
            <p:nvPr/>
          </p:nvSpPr>
          <p:spPr>
            <a:xfrm>
              <a:off x="1139635" y="1528174"/>
              <a:ext cx="1928826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spc="5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基本思路</a:t>
              </a:r>
              <a:endParaRPr lang="zh-CN" altLang="en-US" sz="2000" spc="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202629" y="2182404"/>
            <a:ext cx="6215106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一个序列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[1..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，关键字分别为</a:t>
            </a: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、</a:t>
            </a: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、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、</a:t>
            </a: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k</a:t>
            </a:r>
            <a:r>
              <a:rPr lang="en-US" altLang="zh-CN" sz="2000" i="1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TextBox 21"/>
          <p:cNvSpPr txBox="1"/>
          <p:nvPr/>
        </p:nvSpPr>
        <p:spPr>
          <a:xfrm>
            <a:off x="2202629" y="2722357"/>
            <a:ext cx="7786742" cy="298577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216000" tIns="108000" bIns="108000" rtlCol="0">
            <a:spAutoFit/>
          </a:bodyPr>
          <a:lstStyle/>
          <a:p>
            <a:pPr algn="l">
              <a:lnSpc>
                <a:spcPct val="150000"/>
              </a:lnSpc>
              <a:spcBef>
                <a:spcPts val="12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该序列满足如下性质（简称为堆性质）：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zh-CN" altLang="en-US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 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i="1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≤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且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i="1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≤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+1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endParaRPr lang="en-US" altLang="zh-CN" sz="20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zh-CN" altLang="en-US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或 </a:t>
            </a:r>
            <a:r>
              <a:rPr lang="zh-CN" altLang="en-US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 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i="1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≥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且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i="1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≥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baseline="-30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+1</a:t>
            </a:r>
            <a:r>
              <a:rPr lang="en-US" altLang="zh-CN" sz="2000" baseline="-30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sz="2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1≤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≤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</a:t>
            </a:r>
            <a:r>
              <a:rPr lang="en-US" altLang="zh-CN" sz="2000" i="1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n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/2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</a:t>
            </a:r>
            <a:endParaRPr lang="zh-CN" altLang="en-US" sz="20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满足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第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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种情况的堆称为</a:t>
            </a:r>
            <a:r>
              <a:rPr lang="zh-CN" altLang="en-US" sz="200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小根堆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，满足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第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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种情况的堆称为大根堆。下面讨论的堆是</a:t>
            </a:r>
            <a:r>
              <a:rPr lang="zh-CN" altLang="en-US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大根堆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279576" y="1309774"/>
            <a:ext cx="2278606" cy="571504"/>
            <a:chOff x="789855" y="1394952"/>
            <a:chExt cx="2278606" cy="571504"/>
          </a:xfrm>
        </p:grpSpPr>
        <p:sp>
          <p:nvSpPr>
            <p:cNvPr id="13" name="矩形 12"/>
            <p:cNvSpPr/>
            <p:nvPr/>
          </p:nvSpPr>
          <p:spPr bwMode="auto">
            <a:xfrm>
              <a:off x="789855" y="1394952"/>
              <a:ext cx="2065785" cy="571504"/>
            </a:xfrm>
            <a:prstGeom prst="rect">
              <a:avLst/>
            </a:prstGeom>
            <a:gradFill flip="none" rotWithShape="1">
              <a:gsLst>
                <a:gs pos="43000">
                  <a:srgbClr val="DF7953"/>
                </a:gs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180000" rIns="91440" bIns="45720" numCol="1" rtlCol="0" anchor="t" anchorCtr="0" compatLnSpc="1"/>
            <a:lstStyle/>
            <a:p>
              <a:pPr>
                <a:spcBef>
                  <a:spcPct val="0"/>
                </a:spcBef>
              </a:pPr>
              <a:endPara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4" name="TextBox 30"/>
            <p:cNvSpPr txBox="1"/>
            <p:nvPr/>
          </p:nvSpPr>
          <p:spPr>
            <a:xfrm>
              <a:off x="1139635" y="1528174"/>
              <a:ext cx="1928826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spc="5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堆的定义</a:t>
              </a:r>
              <a:endParaRPr lang="zh-CN" altLang="en-US" sz="2000" spc="5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22"/>
          <p:cNvGrpSpPr/>
          <p:nvPr/>
        </p:nvGrpSpPr>
        <p:grpSpPr>
          <a:xfrm>
            <a:off x="4708469" y="1872754"/>
            <a:ext cx="1874835" cy="1646246"/>
            <a:chOff x="5197495" y="1928802"/>
            <a:chExt cx="1874835" cy="1646246"/>
          </a:xfrm>
        </p:grpSpPr>
        <p:sp>
          <p:nvSpPr>
            <p:cNvPr id="8" name="Oval 7"/>
            <p:cNvSpPr>
              <a:spLocks noChangeArrowheads="1"/>
            </p:cNvSpPr>
            <p:nvPr/>
          </p:nvSpPr>
          <p:spPr bwMode="auto">
            <a:xfrm>
              <a:off x="6134120" y="1928802"/>
              <a:ext cx="431800" cy="431800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tIns="0" anchor="ctr"/>
            <a:lstStyle/>
            <a:p>
              <a:r>
                <a:rPr lang="en-US" altLang="zh-CN" sz="1800" i="1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a</a:t>
              </a:r>
              <a:r>
                <a:rPr lang="en-US" altLang="zh-CN" sz="1800" baseline="-25000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baseline="-25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5629295" y="2505065"/>
              <a:ext cx="431800" cy="431800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tIns="0" anchor="ctr"/>
            <a:lstStyle/>
            <a:p>
              <a:r>
                <a:rPr lang="en-US" altLang="zh-CN" sz="1800" i="1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a</a:t>
              </a:r>
              <a:r>
                <a:rPr lang="en-US" altLang="zh-CN" sz="1800" baseline="-25000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baseline="-25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6638945" y="2505065"/>
              <a:ext cx="431800" cy="431800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r>
                <a:rPr lang="en-US" altLang="zh-CN" sz="1800" i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a</a:t>
              </a:r>
              <a:r>
                <a:rPr lang="en-US" altLang="zh-CN" sz="1800" baseline="-25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baseline="-25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1" name="Oval 11"/>
            <p:cNvSpPr>
              <a:spLocks noChangeArrowheads="1"/>
            </p:cNvSpPr>
            <p:nvPr/>
          </p:nvSpPr>
          <p:spPr bwMode="auto">
            <a:xfrm>
              <a:off x="5197495" y="3081327"/>
              <a:ext cx="431800" cy="431800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zh-CN" altLang="en-US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2" name="Oval 12"/>
            <p:cNvSpPr>
              <a:spLocks noChangeArrowheads="1"/>
            </p:cNvSpPr>
            <p:nvPr/>
          </p:nvSpPr>
          <p:spPr bwMode="auto">
            <a:xfrm>
              <a:off x="6634187" y="3143248"/>
              <a:ext cx="438143" cy="431800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a</a:t>
              </a:r>
              <a:r>
                <a:rPr lang="en-US" altLang="zh-CN" sz="1800" i="1" baseline="-25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n</a:t>
              </a:r>
              <a:endParaRPr lang="zh-CN" altLang="en-US" sz="1800" i="1" baseline="-25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5945208" y="2284402"/>
              <a:ext cx="242887" cy="257175"/>
            </a:xfrm>
            <a:custGeom>
              <a:avLst/>
              <a:gdLst/>
              <a:ahLst/>
              <a:cxnLst>
                <a:cxn ang="0">
                  <a:pos x="153" y="0"/>
                </a:cxn>
                <a:cxn ang="0">
                  <a:pos x="0" y="162"/>
                </a:cxn>
              </a:cxnLst>
              <a:rect l="0" t="0" r="r" b="b"/>
              <a:pathLst>
                <a:path w="153" h="162">
                  <a:moveTo>
                    <a:pt x="153" y="0"/>
                  </a:moveTo>
                  <a:lnTo>
                    <a:pt x="0" y="162"/>
                  </a:ln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6540520" y="2262177"/>
              <a:ext cx="241300" cy="255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52" y="161"/>
                </a:cxn>
              </a:cxnLst>
              <a:rect l="0" t="0" r="r" b="b"/>
              <a:pathLst>
                <a:path w="152" h="161">
                  <a:moveTo>
                    <a:pt x="0" y="0"/>
                  </a:moveTo>
                  <a:lnTo>
                    <a:pt x="152" y="161"/>
                  </a:ln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5488008" y="2878127"/>
              <a:ext cx="185737" cy="239713"/>
            </a:xfrm>
            <a:custGeom>
              <a:avLst/>
              <a:gdLst/>
              <a:ahLst/>
              <a:cxnLst>
                <a:cxn ang="0">
                  <a:pos x="117" y="0"/>
                </a:cxn>
                <a:cxn ang="0">
                  <a:pos x="0" y="151"/>
                </a:cxn>
              </a:cxnLst>
              <a:rect l="0" t="0" r="r" b="b"/>
              <a:pathLst>
                <a:path w="117" h="151">
                  <a:moveTo>
                    <a:pt x="117" y="0"/>
                  </a:moveTo>
                  <a:lnTo>
                    <a:pt x="0" y="151"/>
                  </a:ln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6007120" y="2865427"/>
              <a:ext cx="198437" cy="2397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5" y="151"/>
                </a:cxn>
              </a:cxnLst>
              <a:rect l="0" t="0" r="r" b="b"/>
              <a:pathLst>
                <a:path w="125" h="151">
                  <a:moveTo>
                    <a:pt x="0" y="0"/>
                  </a:moveTo>
                  <a:lnTo>
                    <a:pt x="125" y="151"/>
                  </a:ln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7" name="Text Box 17"/>
            <p:cNvSpPr txBox="1">
              <a:spLocks noChangeArrowheads="1"/>
            </p:cNvSpPr>
            <p:nvPr/>
          </p:nvSpPr>
          <p:spPr bwMode="auto">
            <a:xfrm>
              <a:off x="5929322" y="3079740"/>
              <a:ext cx="647700" cy="38608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…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18" name="TextBox 45"/>
          <p:cNvSpPr txBox="1"/>
          <p:nvPr/>
        </p:nvSpPr>
        <p:spPr>
          <a:xfrm>
            <a:off x="4779906" y="3758660"/>
            <a:ext cx="2000264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完全二叉树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7851740" y="2192389"/>
            <a:ext cx="928694" cy="500066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endParaRPr lang="en-US" altLang="zh-CN" sz="1600" i="1" dirty="0" err="1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6851608" y="3049645"/>
            <a:ext cx="928694" cy="500066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16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endParaRPr lang="zh-CN" altLang="en-US" sz="1600" i="1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8994748" y="3049645"/>
            <a:ext cx="928694" cy="500066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16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+1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22" name="直接连接符 21"/>
          <p:cNvCxnSpPr>
            <a:stCxn id="19" idx="3"/>
            <a:endCxn id="20" idx="0"/>
          </p:cNvCxnSpPr>
          <p:nvPr/>
        </p:nvCxnSpPr>
        <p:spPr>
          <a:xfrm rot="5400000">
            <a:off x="7436640" y="2498540"/>
            <a:ext cx="430423" cy="671789"/>
          </a:xfrm>
          <a:prstGeom prst="line">
            <a:avLst/>
          </a:prstGeom>
          <a:ln w="28575">
            <a:solidFill>
              <a:srgbClr val="FF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19" idx="5"/>
            <a:endCxn id="21" idx="0"/>
          </p:cNvCxnSpPr>
          <p:nvPr/>
        </p:nvCxnSpPr>
        <p:spPr>
          <a:xfrm rot="16200000" flipH="1">
            <a:off x="8836552" y="2427101"/>
            <a:ext cx="430423" cy="814665"/>
          </a:xfrm>
          <a:prstGeom prst="line">
            <a:avLst/>
          </a:prstGeom>
          <a:ln w="28575">
            <a:solidFill>
              <a:srgbClr val="FF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53"/>
          <p:cNvSpPr txBox="1"/>
          <p:nvPr/>
        </p:nvSpPr>
        <p:spPr>
          <a:xfrm>
            <a:off x="6851608" y="3735507"/>
            <a:ext cx="1285884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左孩子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5" name="TextBox 54"/>
          <p:cNvSpPr txBox="1"/>
          <p:nvPr/>
        </p:nvSpPr>
        <p:spPr>
          <a:xfrm>
            <a:off x="8780434" y="3735507"/>
            <a:ext cx="1285884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右孩子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6" name="TextBox 56"/>
          <p:cNvSpPr txBox="1"/>
          <p:nvPr/>
        </p:nvSpPr>
        <p:spPr>
          <a:xfrm>
            <a:off x="2180351" y="5039970"/>
            <a:ext cx="7929618" cy="147637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l">
              <a:lnSpc>
                <a:spcPts val="3200"/>
              </a:lnSpc>
              <a:buBlip>
                <a:blip r:embed="rId1"/>
              </a:buBlip>
            </a:pPr>
            <a:r>
              <a:rPr lang="zh-CN" altLang="en-US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大根堆：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对应的完全二叉树中，任意一个结点的关键字都大于或等于它的孩子结点的关键字。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342900" indent="-342900" algn="l">
              <a:lnSpc>
                <a:spcPts val="3200"/>
              </a:lnSpc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最小关键字的元素一定是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某个叶子结点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！！！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7" name="下箭头 57"/>
          <p:cNvSpPr/>
          <p:nvPr/>
        </p:nvSpPr>
        <p:spPr>
          <a:xfrm>
            <a:off x="5645093" y="4229655"/>
            <a:ext cx="285752" cy="642942"/>
          </a:xfrm>
          <a:prstGeom prst="down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8" name="TextBox 24"/>
          <p:cNvSpPr txBox="1"/>
          <p:nvPr/>
        </p:nvSpPr>
        <p:spPr>
          <a:xfrm>
            <a:off x="7494550" y="1615520"/>
            <a:ext cx="1785950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层序编号方式：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9" name="Text Box 6"/>
          <p:cNvSpPr txBox="1">
            <a:spLocks noChangeArrowheads="1"/>
          </p:cNvSpPr>
          <p:nvPr/>
        </p:nvSpPr>
        <p:spPr bwMode="auto">
          <a:xfrm>
            <a:off x="2136700" y="2515696"/>
            <a:ext cx="1643074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r>
              <a:rPr lang="en-US" altLang="zh-CN" sz="2000" i="1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baseline="-2500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… 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i="1" baseline="-25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endParaRPr lang="en-US" altLang="zh-CN" sz="2000" i="1" baseline="-25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0" name="AutoShape 18"/>
          <p:cNvSpPr>
            <a:spLocks noChangeArrowheads="1"/>
          </p:cNvSpPr>
          <p:nvPr/>
        </p:nvSpPr>
        <p:spPr bwMode="auto">
          <a:xfrm>
            <a:off x="3994088" y="2587134"/>
            <a:ext cx="642942" cy="285752"/>
          </a:xfrm>
          <a:prstGeom prst="rightArrow">
            <a:avLst>
              <a:gd name="adj1" fmla="val 50000"/>
              <a:gd name="adj2" fmla="val 8149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TextBox 27"/>
          <p:cNvSpPr txBox="1"/>
          <p:nvPr/>
        </p:nvSpPr>
        <p:spPr>
          <a:xfrm>
            <a:off x="525044" y="1383227"/>
            <a:ext cx="5857916" cy="3892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0000" tIns="72000" bIns="72000" rtlCol="0">
            <a:spAutoFit/>
          </a:bodyPr>
          <a:lstStyle/>
          <a:p>
            <a:pPr algn="l"/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 </a:t>
            </a:r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将序列</a:t>
            </a:r>
            <a:r>
              <a:rPr lang="en-US" altLang="zh-CN" sz="2000" i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baseline="-25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en-US" altLang="zh-CN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r>
              <a:rPr lang="en-US" altLang="zh-CN" sz="2000" i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baseline="-25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… </a:t>
            </a:r>
            <a:r>
              <a:rPr lang="en-US" altLang="zh-CN" sz="2000" i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a</a:t>
            </a:r>
            <a:r>
              <a:rPr lang="en-US" altLang="zh-CN" sz="2000" i="1" baseline="-25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看成是一颗完全二叉树</a:t>
            </a:r>
            <a:endParaRPr lang="zh-CN" altLang="en-US" sz="2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3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ldLvl="0" animBg="1"/>
      <p:bldP spid="2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7597908" y="2082508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12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454900" y="2939764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9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669478" y="2939764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5669082" y="4011334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7097842" y="4011334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8026536" y="4011334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10" name="直接连接符 9"/>
          <p:cNvCxnSpPr>
            <a:stCxn id="5" idx="3"/>
            <a:endCxn id="7" idx="0"/>
          </p:cNvCxnSpPr>
          <p:nvPr/>
        </p:nvCxnSpPr>
        <p:spPr>
          <a:xfrm rot="5400000">
            <a:off x="5970529" y="3422343"/>
            <a:ext cx="644737" cy="533247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>
            <a:stCxn id="5" idx="5"/>
            <a:endCxn id="8" idx="0"/>
          </p:cNvCxnSpPr>
          <p:nvPr/>
        </p:nvCxnSpPr>
        <p:spPr>
          <a:xfrm rot="16200000" flipH="1">
            <a:off x="6937479" y="3493780"/>
            <a:ext cx="644737" cy="390371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stCxn id="6" idx="3"/>
            <a:endCxn id="9" idx="0"/>
          </p:cNvCxnSpPr>
          <p:nvPr/>
        </p:nvCxnSpPr>
        <p:spPr>
          <a:xfrm rot="5400000">
            <a:off x="8256545" y="3493781"/>
            <a:ext cx="644737" cy="390371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4" idx="3"/>
            <a:endCxn id="5" idx="7"/>
          </p:cNvCxnSpPr>
          <p:nvPr/>
        </p:nvCxnSpPr>
        <p:spPr>
          <a:xfrm rot="5400000">
            <a:off x="7131766" y="2442236"/>
            <a:ext cx="503656" cy="637866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stCxn id="4" idx="5"/>
            <a:endCxn id="6" idx="1"/>
          </p:cNvCxnSpPr>
          <p:nvPr/>
        </p:nvCxnSpPr>
        <p:spPr>
          <a:xfrm rot="16200000" flipH="1">
            <a:off x="8239055" y="2477955"/>
            <a:ext cx="503656" cy="566428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50"/>
          <p:cNvSpPr txBox="1"/>
          <p:nvPr/>
        </p:nvSpPr>
        <p:spPr>
          <a:xfrm>
            <a:off x="1125196" y="1959775"/>
            <a:ext cx="1214446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=6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6" name="TextBox 52"/>
          <p:cNvSpPr txBox="1"/>
          <p:nvPr/>
        </p:nvSpPr>
        <p:spPr>
          <a:xfrm>
            <a:off x="551384" y="1426625"/>
            <a:ext cx="4929222" cy="36449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0000" tIns="72000" bIns="72000" rtlCol="0">
            <a:spAutoFit/>
          </a:bodyPr>
          <a:lstStyle/>
          <a:p>
            <a:pPr algn="l"/>
            <a:r>
              <a:rPr lang="zh-CN" altLang="en-US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 如何</a:t>
            </a:r>
            <a:r>
              <a:rPr lang="zh-CN" altLang="en-US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判断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一颗完全二叉树是否为大根堆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383594" y="1917607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169148" y="2846301"/>
            <a:ext cx="357190" cy="2457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669082" y="3725582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8883792" y="2654012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7455032" y="3725582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8526602" y="3797020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53758" y="2466334"/>
            <a:ext cx="3214710" cy="1091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6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从编号为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/2=3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的结点开始，逐一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判断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所有分支结点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24" name="组合 27"/>
          <p:cNvGrpSpPr/>
          <p:nvPr/>
        </p:nvGrpSpPr>
        <p:grpSpPr>
          <a:xfrm>
            <a:off x="6312024" y="4797152"/>
            <a:ext cx="3214710" cy="1258256"/>
            <a:chOff x="4500562" y="4071942"/>
            <a:chExt cx="3214710" cy="1258256"/>
          </a:xfrm>
        </p:grpSpPr>
        <p:sp>
          <p:nvSpPr>
            <p:cNvPr id="25" name="TextBox 24"/>
            <p:cNvSpPr txBox="1"/>
            <p:nvPr/>
          </p:nvSpPr>
          <p:spPr>
            <a:xfrm>
              <a:off x="4500562" y="4572008"/>
              <a:ext cx="3214710" cy="758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所有分支结点满足定义 </a:t>
              </a:r>
              <a:r>
                <a:rPr lang="zh-CN" altLang="en-US" sz="2000">
                  <a:solidFill>
                    <a:srgbClr val="FF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  <a:sym typeface="Wingdings" panose="05000000000000000000"/>
                </a:rPr>
                <a:t>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  <a:sym typeface="Wingdings" panose="05000000000000000000"/>
                </a:rPr>
                <a:t> </a:t>
              </a:r>
              <a:r>
                <a:rPr lang="zh-CN" altLang="en-US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大根堆</a:t>
              </a:r>
              <a:endPara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6" name="下箭头 25"/>
            <p:cNvSpPr/>
            <p:nvPr/>
          </p:nvSpPr>
          <p:spPr>
            <a:xfrm>
              <a:off x="5929322" y="4071942"/>
              <a:ext cx="214314" cy="357190"/>
            </a:xfrm>
            <a:prstGeom prst="downArrow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2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695201" y="1844824"/>
            <a:ext cx="8281987" cy="1353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l">
              <a:lnSpc>
                <a:spcPct val="120000"/>
              </a:lnSpc>
              <a:spcBef>
                <a:spcPts val="1200"/>
              </a:spcBef>
            </a:pPr>
            <a:r>
              <a:rPr lang="en-US" altLang="zh-CN" sz="2000" dirty="0">
                <a:solidFill>
                  <a:srgbClr val="F92D3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堆排序的关键是构造堆，这里采用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筛选算法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建堆。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120000"/>
              </a:lnSpc>
              <a:spcBef>
                <a:spcPts val="12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  所谓“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筛选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”指的是，对一棵左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右子树均为堆的完全二叉树，“调整”根结点使整个二叉树也成为一个堆。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Oval 3"/>
          <p:cNvSpPr>
            <a:spLocks noChangeArrowheads="1"/>
          </p:cNvSpPr>
          <p:nvPr/>
        </p:nvSpPr>
        <p:spPr bwMode="auto">
          <a:xfrm>
            <a:off x="6253030" y="2943944"/>
            <a:ext cx="533400" cy="533400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Oval 4"/>
          <p:cNvSpPr>
            <a:spLocks noChangeArrowheads="1"/>
          </p:cNvSpPr>
          <p:nvPr/>
        </p:nvSpPr>
        <p:spPr bwMode="auto">
          <a:xfrm>
            <a:off x="4881430" y="3782144"/>
            <a:ext cx="533400" cy="5334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Oval 5"/>
          <p:cNvSpPr>
            <a:spLocks noChangeArrowheads="1"/>
          </p:cNvSpPr>
          <p:nvPr/>
        </p:nvSpPr>
        <p:spPr bwMode="auto">
          <a:xfrm>
            <a:off x="7700830" y="3705944"/>
            <a:ext cx="533400" cy="5334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val 6"/>
          <p:cNvSpPr>
            <a:spLocks noChangeArrowheads="1"/>
          </p:cNvSpPr>
          <p:nvPr/>
        </p:nvSpPr>
        <p:spPr bwMode="auto">
          <a:xfrm>
            <a:off x="3700330" y="5269632"/>
            <a:ext cx="533400" cy="5334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Oval 7"/>
          <p:cNvSpPr>
            <a:spLocks noChangeArrowheads="1"/>
          </p:cNvSpPr>
          <p:nvPr/>
        </p:nvSpPr>
        <p:spPr bwMode="auto">
          <a:xfrm>
            <a:off x="5860918" y="5226769"/>
            <a:ext cx="533400" cy="5334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 flipH="1">
            <a:off x="5262412" y="3274144"/>
            <a:ext cx="990618" cy="538162"/>
          </a:xfrm>
          <a:prstGeom prst="line">
            <a:avLst/>
          </a:prstGeom>
          <a:noFill/>
          <a:ln w="28575">
            <a:solidFill>
              <a:srgbClr val="1000E4"/>
            </a:solidFill>
            <a:round/>
          </a:ln>
          <a:effectLst/>
        </p:spPr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>
            <a:off x="6786430" y="3274144"/>
            <a:ext cx="1047750" cy="466724"/>
          </a:xfrm>
          <a:prstGeom prst="line">
            <a:avLst/>
          </a:prstGeom>
          <a:noFill/>
          <a:ln w="28575">
            <a:solidFill>
              <a:srgbClr val="1000E4"/>
            </a:solidFill>
            <a:round/>
          </a:ln>
          <a:effectLst/>
        </p:spPr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Freeform 11"/>
          <p:cNvSpPr/>
          <p:nvPr/>
        </p:nvSpPr>
        <p:spPr bwMode="auto">
          <a:xfrm>
            <a:off x="5408480" y="4137744"/>
            <a:ext cx="609600" cy="11176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84" y="704"/>
              </a:cxn>
            </a:cxnLst>
            <a:rect l="0" t="0" r="r" b="b"/>
            <a:pathLst>
              <a:path w="384" h="704">
                <a:moveTo>
                  <a:pt x="0" y="0"/>
                </a:moveTo>
                <a:lnTo>
                  <a:pt x="384" y="704"/>
                </a:lnTo>
              </a:path>
            </a:pathLst>
          </a:custGeom>
          <a:noFill/>
          <a:ln w="28575">
            <a:solidFill>
              <a:srgbClr val="1000E4"/>
            </a:solidFill>
            <a:prstDash val="solid"/>
            <a:round/>
          </a:ln>
          <a:effectLst/>
        </p:spPr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Line 12"/>
          <p:cNvSpPr>
            <a:spLocks noChangeShapeType="1"/>
          </p:cNvSpPr>
          <p:nvPr/>
        </p:nvSpPr>
        <p:spPr bwMode="auto">
          <a:xfrm flipH="1">
            <a:off x="7243630" y="4061544"/>
            <a:ext cx="457200" cy="609600"/>
          </a:xfrm>
          <a:prstGeom prst="line">
            <a:avLst/>
          </a:prstGeom>
          <a:noFill/>
          <a:ln w="28575">
            <a:solidFill>
              <a:srgbClr val="1000E4"/>
            </a:solidFill>
            <a:prstDash val="solid"/>
            <a:round/>
          </a:ln>
          <a:effectLst/>
        </p:spPr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>
            <a:off x="8234230" y="4061544"/>
            <a:ext cx="457200" cy="609600"/>
          </a:xfrm>
          <a:prstGeom prst="line">
            <a:avLst/>
          </a:prstGeom>
          <a:noFill/>
          <a:ln w="28575">
            <a:solidFill>
              <a:srgbClr val="1000E4"/>
            </a:solidFill>
            <a:prstDash val="solid"/>
            <a:round/>
          </a:ln>
          <a:effectLst/>
        </p:spPr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4798880" y="4853707"/>
            <a:ext cx="487680" cy="38608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堆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6" name="Text Box 15"/>
          <p:cNvSpPr txBox="1">
            <a:spLocks noChangeArrowheads="1"/>
          </p:cNvSpPr>
          <p:nvPr/>
        </p:nvSpPr>
        <p:spPr bwMode="auto">
          <a:xfrm>
            <a:off x="7624630" y="4761632"/>
            <a:ext cx="487680" cy="38608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algn="l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堆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17" name="组合 25"/>
          <p:cNvGrpSpPr/>
          <p:nvPr/>
        </p:nvGrpSpPr>
        <p:grpSpPr>
          <a:xfrm>
            <a:off x="6183760" y="3477344"/>
            <a:ext cx="428625" cy="1371600"/>
            <a:chOff x="2921579" y="3048000"/>
            <a:chExt cx="428625" cy="1371600"/>
          </a:xfrm>
        </p:grpSpPr>
        <p:sp>
          <p:nvSpPr>
            <p:cNvPr id="18" name="Line 16"/>
            <p:cNvSpPr>
              <a:spLocks noChangeShapeType="1"/>
            </p:cNvSpPr>
            <p:nvPr/>
          </p:nvSpPr>
          <p:spPr bwMode="auto">
            <a:xfrm flipH="1">
              <a:off x="3295650" y="3048000"/>
              <a:ext cx="0" cy="1371600"/>
            </a:xfrm>
            <a:prstGeom prst="line">
              <a:avLst/>
            </a:prstGeom>
            <a:noFill/>
            <a:ln w="38100">
              <a:solidFill>
                <a:srgbClr val="990000"/>
              </a:solidFill>
              <a:round/>
              <a:headEnd type="stealth" w="lg" len="lg"/>
              <a:tailEnd type="stealth" w="lg" len="lg"/>
            </a:ln>
            <a:effectLst/>
          </p:spPr>
          <p:txBody>
            <a:bodyPr wrap="none" anchor="ctr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Text Box 17"/>
            <p:cNvSpPr txBox="1">
              <a:spLocks noChangeArrowheads="1"/>
            </p:cNvSpPr>
            <p:nvPr/>
          </p:nvSpPr>
          <p:spPr bwMode="auto">
            <a:xfrm>
              <a:off x="2921579" y="3214686"/>
              <a:ext cx="428625" cy="804866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eaVert" wrap="square"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2000" dirty="0">
                  <a:solidFill>
                    <a:srgbClr val="99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筛选</a:t>
              </a:r>
              <a:endParaRPr lang="zh-CN" altLang="en-US" sz="2000" b="0" dirty="0">
                <a:solidFill>
                  <a:srgbClr val="99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3500319" y="3644031"/>
            <a:ext cx="3024187" cy="2881313"/>
          </a:xfrm>
          <a:prstGeom prst="ellipse">
            <a:avLst/>
          </a:prstGeom>
          <a:solidFill>
            <a:schemeClr val="accent1">
              <a:alpha val="0"/>
            </a:schemeClr>
          </a:solidFill>
          <a:ln w="38100" cap="rnd">
            <a:solidFill>
              <a:srgbClr val="FF00FF"/>
            </a:solidFill>
            <a:prstDash val="sysDot"/>
            <a:miter lim="800000"/>
          </a:ln>
          <a:effectLst/>
        </p:spPr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6889626" y="3358278"/>
            <a:ext cx="2087562" cy="2160588"/>
          </a:xfrm>
          <a:prstGeom prst="ellipse">
            <a:avLst/>
          </a:prstGeom>
          <a:solidFill>
            <a:schemeClr val="accent1">
              <a:alpha val="0"/>
            </a:schemeClr>
          </a:solidFill>
          <a:ln w="38100" cap="rnd">
            <a:solidFill>
              <a:srgbClr val="FF00FF"/>
            </a:solidFill>
            <a:prstDash val="sysDot"/>
            <a:miter lim="800000"/>
          </a:ln>
          <a:effectLst/>
        </p:spPr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Line 22"/>
          <p:cNvSpPr>
            <a:spLocks noChangeShapeType="1"/>
          </p:cNvSpPr>
          <p:nvPr/>
        </p:nvSpPr>
        <p:spPr bwMode="auto">
          <a:xfrm flipH="1">
            <a:off x="4089268" y="4145683"/>
            <a:ext cx="792162" cy="1152525"/>
          </a:xfrm>
          <a:prstGeom prst="line">
            <a:avLst/>
          </a:prstGeom>
          <a:noFill/>
          <a:ln w="28575">
            <a:solidFill>
              <a:srgbClr val="1000E4"/>
            </a:solidFill>
            <a:miter lim="800000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4" name="组合 27"/>
          <p:cNvGrpSpPr/>
          <p:nvPr/>
        </p:nvGrpSpPr>
        <p:grpSpPr>
          <a:xfrm>
            <a:off x="9239150" y="3846203"/>
            <a:ext cx="1979581" cy="804305"/>
            <a:chOff x="6715140" y="3416858"/>
            <a:chExt cx="1979581" cy="804305"/>
          </a:xfrm>
        </p:grpSpPr>
        <p:grpSp>
          <p:nvGrpSpPr>
            <p:cNvPr id="25" name="组合 26"/>
            <p:cNvGrpSpPr/>
            <p:nvPr/>
          </p:nvGrpSpPr>
          <p:grpSpPr>
            <a:xfrm>
              <a:off x="6751621" y="3713163"/>
              <a:ext cx="1943100" cy="508000"/>
              <a:chOff x="6013450" y="3713163"/>
              <a:chExt cx="1943100" cy="508000"/>
            </a:xfrm>
          </p:grpSpPr>
          <p:sp>
            <p:nvSpPr>
              <p:cNvPr id="27" name="AutoShape 18"/>
              <p:cNvSpPr>
                <a:spLocks noChangeArrowheads="1"/>
              </p:cNvSpPr>
              <p:nvPr/>
            </p:nvSpPr>
            <p:spPr bwMode="auto">
              <a:xfrm>
                <a:off x="6013450" y="3789363"/>
                <a:ext cx="863600" cy="431800"/>
              </a:xfrm>
              <a:prstGeom prst="rightArrow">
                <a:avLst>
                  <a:gd name="adj1" fmla="val 50000"/>
                  <a:gd name="adj2" fmla="val 50000"/>
                </a:avLst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endParaRPr lang="zh-CN" altLang="en-US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8" name="Text Box 19"/>
              <p:cNvSpPr txBox="1">
                <a:spLocks noChangeArrowheads="1"/>
              </p:cNvSpPr>
              <p:nvPr/>
            </p:nvSpPr>
            <p:spPr bwMode="auto">
              <a:xfrm>
                <a:off x="7092950" y="3713163"/>
                <a:ext cx="863600" cy="48514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>
                <a:spAutoFit/>
              </a:bodyPr>
              <a:lstStyle/>
              <a:p>
                <a:pPr algn="l">
                  <a:spcBef>
                    <a:spcPct val="50000"/>
                  </a:spcBef>
                </a:pPr>
                <a:r>
                  <a:rPr lang="zh-CN" altLang="en-US" sz="3200" dirty="0">
                    <a:solidFill>
                      <a:srgbClr val="008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Consolas" panose="020B0609020204030204" pitchFamily="49" charset="0"/>
                  </a:rPr>
                  <a:t>堆</a:t>
                </a:r>
                <a:endParaRPr lang="zh-CN" altLang="en-US" sz="3200" dirty="0">
                  <a:solidFill>
                    <a:srgbClr val="008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26" name="TextBox 24"/>
            <p:cNvSpPr txBox="1"/>
            <p:nvPr/>
          </p:nvSpPr>
          <p:spPr>
            <a:xfrm>
              <a:off x="6715140" y="3416858"/>
              <a:ext cx="857256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>
                  <a:solidFill>
                    <a:srgbClr val="FF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筛选</a:t>
              </a:r>
              <a:endParaRPr lang="zh-CN" altLang="en-US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30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404840" y="1268760"/>
            <a:ext cx="2397617" cy="571504"/>
            <a:chOff x="275436" y="4233705"/>
            <a:chExt cx="2397617" cy="571504"/>
          </a:xfrm>
        </p:grpSpPr>
        <p:sp>
          <p:nvSpPr>
            <p:cNvPr id="33" name="矩形 32"/>
            <p:cNvSpPr/>
            <p:nvPr/>
          </p:nvSpPr>
          <p:spPr bwMode="auto">
            <a:xfrm>
              <a:off x="275436" y="4233705"/>
              <a:ext cx="2397617" cy="571504"/>
            </a:xfrm>
            <a:prstGeom prst="rect">
              <a:avLst/>
            </a:prstGeom>
            <a:gradFill flip="none" rotWithShape="1">
              <a:gsLst>
                <a:gs pos="43000">
                  <a:srgbClr val="DF7953"/>
                </a:gs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180000" rIns="91440" bIns="45720" numCol="1" rtlCol="0" anchor="t" anchorCtr="0" compatLnSpc="1"/>
            <a:lstStyle/>
            <a:p>
              <a:pPr>
                <a:spcBef>
                  <a:spcPct val="0"/>
                </a:spcBef>
              </a:pPr>
              <a:endPara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34" name="TextBox 30"/>
            <p:cNvSpPr txBox="1"/>
            <p:nvPr/>
          </p:nvSpPr>
          <p:spPr>
            <a:xfrm>
              <a:off x="475048" y="4396052"/>
              <a:ext cx="206578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spc="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堆排序算法设计</a:t>
              </a:r>
              <a:endParaRPr lang="zh-CN" altLang="en-US" sz="2000" spc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bldLvl="0" animBg="1"/>
      <p:bldP spid="16" grpId="0" bldLvl="0" animBg="1"/>
      <p:bldP spid="20" grpId="0" animBg="1"/>
      <p:bldP spid="21" grpId="0" animBg="1"/>
      <p:bldP spid="2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椭圆 33"/>
          <p:cNvSpPr/>
          <p:nvPr/>
        </p:nvSpPr>
        <p:spPr>
          <a:xfrm>
            <a:off x="5909782" y="1156152"/>
            <a:ext cx="714380" cy="500066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4766774" y="2013408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9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6981352" y="2013408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980956" y="3084978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5409716" y="3084978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338410" y="3084978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40" name="直接连接符 39"/>
          <p:cNvCxnSpPr>
            <a:stCxn id="35" idx="3"/>
            <a:endCxn id="37" idx="0"/>
          </p:cNvCxnSpPr>
          <p:nvPr/>
        </p:nvCxnSpPr>
        <p:spPr>
          <a:xfrm rot="5400000">
            <a:off x="4282403" y="2495987"/>
            <a:ext cx="644737" cy="533247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5" idx="5"/>
            <a:endCxn id="38" idx="0"/>
          </p:cNvCxnSpPr>
          <p:nvPr/>
        </p:nvCxnSpPr>
        <p:spPr>
          <a:xfrm rot="16200000" flipH="1">
            <a:off x="5249353" y="2567424"/>
            <a:ext cx="644737" cy="390371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stCxn id="36" idx="3"/>
            <a:endCxn id="39" idx="0"/>
          </p:cNvCxnSpPr>
          <p:nvPr/>
        </p:nvCxnSpPr>
        <p:spPr>
          <a:xfrm rot="5400000">
            <a:off x="6568419" y="2567425"/>
            <a:ext cx="644737" cy="390371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>
            <a:stCxn id="34" idx="3"/>
            <a:endCxn id="35" idx="7"/>
          </p:cNvCxnSpPr>
          <p:nvPr/>
        </p:nvCxnSpPr>
        <p:spPr>
          <a:xfrm rot="5400000">
            <a:off x="5443640" y="1515880"/>
            <a:ext cx="503656" cy="637866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34" idx="5"/>
            <a:endCxn id="36" idx="1"/>
          </p:cNvCxnSpPr>
          <p:nvPr/>
        </p:nvCxnSpPr>
        <p:spPr>
          <a:xfrm rot="16200000" flipH="1">
            <a:off x="6550929" y="1551599"/>
            <a:ext cx="503656" cy="566428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30"/>
          <p:cNvGrpSpPr/>
          <p:nvPr/>
        </p:nvGrpSpPr>
        <p:grpSpPr>
          <a:xfrm>
            <a:off x="3148470" y="1930657"/>
            <a:ext cx="3054688" cy="1928826"/>
            <a:chOff x="1231560" y="1323960"/>
            <a:chExt cx="3054688" cy="1928826"/>
          </a:xfrm>
        </p:grpSpPr>
        <p:sp>
          <p:nvSpPr>
            <p:cNvPr id="46" name="矩形 45"/>
            <p:cNvSpPr/>
            <p:nvPr/>
          </p:nvSpPr>
          <p:spPr>
            <a:xfrm>
              <a:off x="1928794" y="1323960"/>
              <a:ext cx="2357454" cy="1928826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7" name="TextBox 66"/>
            <p:cNvSpPr txBox="1"/>
            <p:nvPr/>
          </p:nvSpPr>
          <p:spPr>
            <a:xfrm>
              <a:off x="1231560" y="1763901"/>
              <a:ext cx="403860" cy="142876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是一个堆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cxnSp>
          <p:nvCxnSpPr>
            <p:cNvPr id="48" name="直接连接符 47"/>
            <p:cNvCxnSpPr>
              <a:stCxn id="47" idx="3"/>
            </p:cNvCxnSpPr>
            <p:nvPr/>
          </p:nvCxnSpPr>
          <p:spPr>
            <a:xfrm flipV="1">
              <a:off x="1635420" y="2472725"/>
              <a:ext cx="285751" cy="5556"/>
            </a:xfrm>
            <a:prstGeom prst="line">
              <a:avLst/>
            </a:prstGeom>
            <a:ln w="28575">
              <a:solidFill>
                <a:srgbClr val="FF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组合 31"/>
          <p:cNvGrpSpPr/>
          <p:nvPr/>
        </p:nvGrpSpPr>
        <p:grpSpPr>
          <a:xfrm>
            <a:off x="6271734" y="1941970"/>
            <a:ext cx="2702260" cy="1928826"/>
            <a:chOff x="4354825" y="1335273"/>
            <a:chExt cx="2702260" cy="1928826"/>
          </a:xfrm>
        </p:grpSpPr>
        <p:sp>
          <p:nvSpPr>
            <p:cNvPr id="50" name="矩形 49"/>
            <p:cNvSpPr/>
            <p:nvPr/>
          </p:nvSpPr>
          <p:spPr>
            <a:xfrm>
              <a:off x="4354825" y="1335273"/>
              <a:ext cx="2071702" cy="1928826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 w="28575"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1" name="TextBox 67"/>
            <p:cNvSpPr txBox="1"/>
            <p:nvPr/>
          </p:nvSpPr>
          <p:spPr>
            <a:xfrm>
              <a:off x="6653225" y="1549587"/>
              <a:ext cx="403860" cy="142876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是一个堆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cxnSp>
          <p:nvCxnSpPr>
            <p:cNvPr id="52" name="直接连接符 51"/>
            <p:cNvCxnSpPr>
              <a:stCxn id="50" idx="3"/>
              <a:endCxn id="51" idx="1"/>
            </p:cNvCxnSpPr>
            <p:nvPr/>
          </p:nvCxnSpPr>
          <p:spPr>
            <a:xfrm flipV="1">
              <a:off x="6427162" y="2264126"/>
              <a:ext cx="226060" cy="35560"/>
            </a:xfrm>
            <a:prstGeom prst="line">
              <a:avLst/>
            </a:prstGeom>
            <a:ln w="28575">
              <a:solidFill>
                <a:srgbClr val="FF0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TextBox 77"/>
          <p:cNvSpPr txBox="1"/>
          <p:nvPr/>
        </p:nvSpPr>
        <p:spPr>
          <a:xfrm>
            <a:off x="8770861" y="1191344"/>
            <a:ext cx="3071834" cy="3892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0000" tIns="72000" bIns="72000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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筛选：不是堆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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堆</a:t>
            </a:r>
            <a:endParaRPr lang="zh-CN" altLang="en-US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4" name="TextBox 78"/>
          <p:cNvSpPr txBox="1"/>
          <p:nvPr/>
        </p:nvSpPr>
        <p:spPr>
          <a:xfrm>
            <a:off x="6703223" y="1084714"/>
            <a:ext cx="1857388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从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根开始筛选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55" name="组合 81"/>
          <p:cNvGrpSpPr/>
          <p:nvPr/>
        </p:nvGrpSpPr>
        <p:grpSpPr>
          <a:xfrm>
            <a:off x="5631653" y="3980635"/>
            <a:ext cx="1214446" cy="812486"/>
            <a:chOff x="3786183" y="3500438"/>
            <a:chExt cx="890594" cy="812486"/>
          </a:xfrm>
        </p:grpSpPr>
        <p:sp>
          <p:nvSpPr>
            <p:cNvPr id="56" name="下箭头 79"/>
            <p:cNvSpPr/>
            <p:nvPr/>
          </p:nvSpPr>
          <p:spPr>
            <a:xfrm>
              <a:off x="4071934" y="3500438"/>
              <a:ext cx="285752" cy="428628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7" name="TextBox 80"/>
            <p:cNvSpPr txBox="1"/>
            <p:nvPr/>
          </p:nvSpPr>
          <p:spPr>
            <a:xfrm>
              <a:off x="3786183" y="4000504"/>
              <a:ext cx="890594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大根堆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cxnSp>
        <p:nvCxnSpPr>
          <p:cNvPr id="58" name="直接箭头连接符 57"/>
          <p:cNvCxnSpPr/>
          <p:nvPr/>
        </p:nvCxnSpPr>
        <p:spPr>
          <a:xfrm>
            <a:off x="5560215" y="2299160"/>
            <a:ext cx="1285884" cy="1588"/>
          </a:xfrm>
          <a:prstGeom prst="straightConnector1">
            <a:avLst/>
          </a:prstGeom>
          <a:ln w="28575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/>
          <p:cNvCxnSpPr/>
          <p:nvPr/>
        </p:nvCxnSpPr>
        <p:spPr>
          <a:xfrm>
            <a:off x="4697339" y="3370730"/>
            <a:ext cx="720000" cy="1588"/>
          </a:xfrm>
          <a:prstGeom prst="straightConnector1">
            <a:avLst/>
          </a:prstGeom>
          <a:ln w="28575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28"/>
          <p:cNvSpPr txBox="1"/>
          <p:nvPr/>
        </p:nvSpPr>
        <p:spPr>
          <a:xfrm>
            <a:off x="2988447" y="4797153"/>
            <a:ext cx="6215106" cy="175450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108000" bIns="108000" rtlCol="0">
            <a:spAutoFit/>
          </a:bodyPr>
          <a:lstStyle/>
          <a:p>
            <a:pPr marL="457200" indent="-457200" algn="l">
              <a:lnSpc>
                <a:spcPts val="3200"/>
              </a:lnSpc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仅仅处理从根结点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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某个叶子结点路径上的结点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ts val="3200"/>
              </a:lnSpc>
              <a:buBlip>
                <a:blip r:embed="rId1"/>
              </a:buBlip>
            </a:pP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个结点的完全二叉树高度为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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log</a:t>
            </a:r>
            <a:r>
              <a:rPr lang="en-US" altLang="zh-CN" sz="2000" baseline="-25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2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(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+1)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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  <a:sym typeface="Symbol" panose="05050102010706020507"/>
            </a:endParaRPr>
          </a:p>
          <a:p>
            <a:pPr marL="457200" indent="-457200" algn="l">
              <a:lnSpc>
                <a:spcPts val="3200"/>
              </a:lnSpc>
              <a:buBlip>
                <a:blip r:embed="rId1"/>
              </a:buBlip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所有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筛选的时间复杂度为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O(log</a:t>
            </a:r>
            <a:r>
              <a:rPr lang="en-US" altLang="zh-CN" sz="2000" baseline="-25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1" name="TextBox 29"/>
          <p:cNvSpPr txBox="1"/>
          <p:nvPr/>
        </p:nvSpPr>
        <p:spPr>
          <a:xfrm>
            <a:off x="2345505" y="1584780"/>
            <a:ext cx="857256" cy="36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</a:t>
            </a:r>
            <a:endParaRPr lang="en-US" altLang="zh-CN" sz="22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62" name="直接箭头连接符 61"/>
          <p:cNvCxnSpPr/>
          <p:nvPr/>
        </p:nvCxnSpPr>
        <p:spPr>
          <a:xfrm>
            <a:off x="3450570" y="1911910"/>
            <a:ext cx="1323827" cy="244374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endCxn id="37" idx="1"/>
          </p:cNvCxnSpPr>
          <p:nvPr/>
        </p:nvCxnSpPr>
        <p:spPr>
          <a:xfrm>
            <a:off x="3202763" y="2156286"/>
            <a:ext cx="882812" cy="1001925"/>
          </a:xfrm>
          <a:prstGeom prst="straightConnector1">
            <a:avLst/>
          </a:prstGeom>
          <a:ln w="28575">
            <a:solidFill>
              <a:srgbClr val="C0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.01227 C -0.01224 0.00602 -0.02435 -0.00046 -0.047 -0.00232 C -0.06966 -0.00417 -0.08776 -0.00972 -0.13541 0.00139 C -0.1832 0.0125 -0.25807 0.03866 -0.33281 0.06528 " pathEditMode="relative" rAng="0" ptsTypes="AAAA">
                                      <p:cBhvr>
                                        <p:cTn id="2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41" y="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33333E-6 C 0.00026 -0.00254 0.00052 -0.00486 3.95833E-6 -0.01527 C -0.00052 -0.02569 -0.0043 -0.05023 -0.00313 -0.06273 C -0.00196 -0.07546 -0.00886 -0.08009 0.00729 -0.0912 C 0.02343 -0.10254 0.07578 -0.12152 0.09388 -0.12939 " pathEditMode="relative" rAng="0" ptsTypes="AAAAA">
                                      <p:cBhvr>
                                        <p:cTn id="48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18" y="-6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44444E-6 C -0.00053 -0.02291 -0.00092 -0.0456 4.58333E-6 -0.06296 C 0.00104 -0.08032 -0.0056 -0.08819 0.00559 -0.1037 C 0.01653 -0.11921 0.0539 -0.1456 0.06653 -0.15648 " pathEditMode="relative" rAng="0" ptsTypes="AAAA">
                                      <p:cBhvr>
                                        <p:cTn id="70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68" y="-78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3281 0.06528 C -0.32565 0.07986 -0.30078 0.13403 -0.28997 0.15347 C -0.27942 0.17269 -0.29075 0.15857 -0.26888 0.18079 C -0.24674 0.20301 -0.18138 0.26435 -0.1582 0.28658 " pathEditMode="relative" rAng="0" ptsTypes="AAAA">
                                      <p:cBhvr>
                                        <p:cTn id="74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24" y="110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4" grpId="1" animBg="1"/>
      <p:bldP spid="35" grpId="0" animBg="1"/>
      <p:bldP spid="37" grpId="0" animBg="1"/>
      <p:bldP spid="54" grpId="0"/>
      <p:bldP spid="60" grpId="0" bldLvl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503406" y="2922415"/>
            <a:ext cx="792162" cy="57467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low</a:t>
            </a:r>
            <a:endParaRPr lang="en-US" altLang="zh-CN" sz="18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1711244" y="3643140"/>
            <a:ext cx="792163" cy="57467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2*low</a:t>
            </a:r>
            <a:endParaRPr lang="en-US" altLang="zh-CN" sz="18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224132" y="3641553"/>
            <a:ext cx="1150937" cy="57467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2*low+1</a:t>
            </a:r>
            <a:endParaRPr lang="en-US" altLang="zh-CN" sz="18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Freeform 7"/>
          <p:cNvSpPr/>
          <p:nvPr/>
        </p:nvSpPr>
        <p:spPr bwMode="auto">
          <a:xfrm>
            <a:off x="2270043" y="3354215"/>
            <a:ext cx="304800" cy="282575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0" y="178"/>
              </a:cxn>
            </a:cxnLst>
            <a:rect l="0" t="0" r="r" b="b"/>
            <a:pathLst>
              <a:path w="192" h="178">
                <a:moveTo>
                  <a:pt x="192" y="0"/>
                </a:moveTo>
                <a:lnTo>
                  <a:pt x="0" y="178"/>
                </a:lnTo>
              </a:path>
            </a:pathLst>
          </a:custGeom>
          <a:noFill/>
          <a:ln w="28575">
            <a:solidFill>
              <a:srgbClr val="FF00FF"/>
            </a:solidFill>
            <a:miter lim="800000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Freeform 8"/>
          <p:cNvSpPr/>
          <p:nvPr/>
        </p:nvSpPr>
        <p:spPr bwMode="auto">
          <a:xfrm>
            <a:off x="3224131" y="3354215"/>
            <a:ext cx="265112" cy="3333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67" y="210"/>
              </a:cxn>
            </a:cxnLst>
            <a:rect l="0" t="0" r="r" b="b"/>
            <a:pathLst>
              <a:path w="167" h="210">
                <a:moveTo>
                  <a:pt x="0" y="0"/>
                </a:moveTo>
                <a:lnTo>
                  <a:pt x="167" y="210"/>
                </a:lnTo>
              </a:path>
            </a:pathLst>
          </a:custGeom>
          <a:noFill/>
          <a:ln w="28575" cap="flat" cmpd="sng">
            <a:solidFill>
              <a:srgbClr val="FF00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1485828" y="4433715"/>
            <a:ext cx="1079500" cy="39312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……</a:t>
            </a:r>
            <a:endParaRPr lang="en-US" altLang="zh-CN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2143044" y="5011565"/>
            <a:ext cx="792163" cy="574675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high</a:t>
            </a:r>
            <a:endParaRPr lang="en-US" altLang="zh-CN" sz="18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1208006" y="5129040"/>
            <a:ext cx="571504" cy="38608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…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2216069" y="4819477"/>
            <a:ext cx="142875" cy="215900"/>
          </a:xfrm>
          <a:prstGeom prst="line">
            <a:avLst/>
          </a:prstGeom>
          <a:noFill/>
          <a:ln w="28575">
            <a:solidFill>
              <a:srgbClr val="FF00FF"/>
            </a:solidFill>
            <a:miter lim="800000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 flipH="1">
            <a:off x="1719181" y="4184477"/>
            <a:ext cx="144462" cy="215900"/>
          </a:xfrm>
          <a:prstGeom prst="line">
            <a:avLst/>
          </a:prstGeom>
          <a:noFill/>
          <a:ln w="28575">
            <a:solidFill>
              <a:srgbClr val="FF00FF"/>
            </a:solidFill>
            <a:round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TextBox 13"/>
          <p:cNvSpPr txBox="1"/>
          <p:nvPr/>
        </p:nvSpPr>
        <p:spPr>
          <a:xfrm>
            <a:off x="767408" y="2016527"/>
            <a:ext cx="6858048" cy="3124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sift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R[]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low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high)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：</a:t>
            </a:r>
            <a:r>
              <a:rPr lang="en-US" altLang="zh-CN" sz="1800" i="1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low..high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endParaRPr lang="zh-CN" altLang="en-US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6" name="右大括号 15"/>
          <p:cNvSpPr/>
          <p:nvPr/>
        </p:nvSpPr>
        <p:spPr>
          <a:xfrm>
            <a:off x="4922782" y="3065290"/>
            <a:ext cx="214314" cy="2500330"/>
          </a:xfrm>
          <a:prstGeom prst="rightBrac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TextBox 15"/>
          <p:cNvSpPr txBox="1"/>
          <p:nvPr/>
        </p:nvSpPr>
        <p:spPr>
          <a:xfrm>
            <a:off x="5208534" y="4124718"/>
            <a:ext cx="2000264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[low..high]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8" name="TextBox 16"/>
          <p:cNvSpPr txBox="1"/>
          <p:nvPr/>
        </p:nvSpPr>
        <p:spPr>
          <a:xfrm>
            <a:off x="3422584" y="2585862"/>
            <a:ext cx="500066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根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19" name="直接箭头连接符 18"/>
          <p:cNvCxnSpPr>
            <a:stCxn id="18" idx="1"/>
          </p:cNvCxnSpPr>
          <p:nvPr/>
        </p:nvCxnSpPr>
        <p:spPr>
          <a:xfrm flipH="1">
            <a:off x="3065394" y="2742194"/>
            <a:ext cx="357190" cy="2002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79576" y="5851372"/>
            <a:ext cx="1500198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最后结点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21" name="直接箭头连接符 20"/>
          <p:cNvCxnSpPr>
            <a:stCxn id="20" idx="0"/>
            <a:endCxn id="10" idx="5"/>
          </p:cNvCxnSpPr>
          <p:nvPr/>
        </p:nvCxnSpPr>
        <p:spPr>
          <a:xfrm flipH="1" flipV="1">
            <a:off x="2819491" y="5501487"/>
            <a:ext cx="210820" cy="3498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177" y="196671"/>
            <a:ext cx="5221273" cy="5221273"/>
          </a:xfrm>
          <a:prstGeom prst="rect">
            <a:avLst/>
          </a:prstGeom>
        </p:spPr>
      </p:pic>
      <p:sp>
        <p:nvSpPr>
          <p:cNvPr id="23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767736" y="1355230"/>
            <a:ext cx="2023547" cy="571504"/>
            <a:chOff x="275436" y="4233705"/>
            <a:chExt cx="2397617" cy="571504"/>
          </a:xfrm>
        </p:grpSpPr>
        <p:sp>
          <p:nvSpPr>
            <p:cNvPr id="26" name="矩形 25"/>
            <p:cNvSpPr/>
            <p:nvPr/>
          </p:nvSpPr>
          <p:spPr bwMode="auto">
            <a:xfrm>
              <a:off x="275436" y="4233705"/>
              <a:ext cx="2397617" cy="571504"/>
            </a:xfrm>
            <a:prstGeom prst="rect">
              <a:avLst/>
            </a:prstGeom>
            <a:gradFill flip="none" rotWithShape="1">
              <a:gsLst>
                <a:gs pos="43000">
                  <a:srgbClr val="DF7953"/>
                </a:gs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180000" rIns="91440" bIns="45720" numCol="1" rtlCol="0" anchor="t" anchorCtr="0" compatLnSpc="1"/>
            <a:lstStyle/>
            <a:p>
              <a:pPr>
                <a:spcBef>
                  <a:spcPct val="0"/>
                </a:spcBef>
              </a:pPr>
              <a:endPara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7" name="TextBox 30"/>
            <p:cNvSpPr txBox="1"/>
            <p:nvPr/>
          </p:nvSpPr>
          <p:spPr>
            <a:xfrm>
              <a:off x="738528" y="4396756"/>
              <a:ext cx="160077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spc="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筛选算法</a:t>
              </a:r>
              <a:endParaRPr lang="zh-CN" altLang="en-US" sz="2000" spc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4112151" y="1303260"/>
            <a:ext cx="714380" cy="500066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183457" y="2446268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8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112283" y="2446268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540515" y="3589276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754961" y="3589276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612217" y="3589276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10" name="直接连接符 9"/>
          <p:cNvCxnSpPr>
            <a:stCxn id="4" idx="3"/>
            <a:endCxn id="5" idx="0"/>
          </p:cNvCxnSpPr>
          <p:nvPr/>
        </p:nvCxnSpPr>
        <p:spPr>
          <a:xfrm rot="5400000">
            <a:off x="3520623" y="1750120"/>
            <a:ext cx="716175" cy="676123"/>
          </a:xfrm>
          <a:prstGeom prst="line">
            <a:avLst/>
          </a:prstGeom>
          <a:ln w="190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/>
          <p:cNvCxnSpPr>
            <a:stCxn id="4" idx="5"/>
            <a:endCxn id="6" idx="0"/>
          </p:cNvCxnSpPr>
          <p:nvPr/>
        </p:nvCxnSpPr>
        <p:spPr>
          <a:xfrm rot="16200000" flipH="1">
            <a:off x="4737606" y="1714400"/>
            <a:ext cx="716175" cy="747561"/>
          </a:xfrm>
          <a:prstGeom prst="line">
            <a:avLst/>
          </a:prstGeom>
          <a:ln w="190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stCxn id="5" idx="3"/>
            <a:endCxn id="7" idx="0"/>
          </p:cNvCxnSpPr>
          <p:nvPr/>
        </p:nvCxnSpPr>
        <p:spPr>
          <a:xfrm rot="5400000">
            <a:off x="2734805" y="3036004"/>
            <a:ext cx="716175" cy="390371"/>
          </a:xfrm>
          <a:prstGeom prst="line">
            <a:avLst/>
          </a:prstGeom>
          <a:ln w="190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5" idx="5"/>
            <a:endCxn id="8" idx="0"/>
          </p:cNvCxnSpPr>
          <p:nvPr/>
        </p:nvCxnSpPr>
        <p:spPr>
          <a:xfrm rot="16200000" flipH="1">
            <a:off x="3594598" y="3071722"/>
            <a:ext cx="716175" cy="318933"/>
          </a:xfrm>
          <a:prstGeom prst="line">
            <a:avLst/>
          </a:prstGeom>
          <a:ln w="190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stCxn id="6" idx="3"/>
            <a:endCxn id="9" idx="0"/>
          </p:cNvCxnSpPr>
          <p:nvPr/>
        </p:nvCxnSpPr>
        <p:spPr>
          <a:xfrm rot="5400000">
            <a:off x="4735069" y="3107442"/>
            <a:ext cx="716175" cy="247495"/>
          </a:xfrm>
          <a:prstGeom prst="line">
            <a:avLst/>
          </a:prstGeom>
          <a:ln w="190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任意多边形 21"/>
          <p:cNvSpPr/>
          <p:nvPr/>
        </p:nvSpPr>
        <p:spPr>
          <a:xfrm>
            <a:off x="3477954" y="1150878"/>
            <a:ext cx="1243805" cy="3067050"/>
          </a:xfrm>
          <a:custGeom>
            <a:avLst/>
            <a:gdLst>
              <a:gd name="connsiteX0" fmla="*/ 1247775 w 1247775"/>
              <a:gd name="connsiteY0" fmla="*/ 0 h 3067050"/>
              <a:gd name="connsiteX1" fmla="*/ 447675 w 1247775"/>
              <a:gd name="connsiteY1" fmla="*/ 742950 h 3067050"/>
              <a:gd name="connsiteX2" fmla="*/ 28575 w 1247775"/>
              <a:gd name="connsiteY2" fmla="*/ 1228725 h 3067050"/>
              <a:gd name="connsiteX3" fmla="*/ 276225 w 1247775"/>
              <a:gd name="connsiteY3" fmla="*/ 2095500 h 3067050"/>
              <a:gd name="connsiteX4" fmla="*/ 742950 w 1247775"/>
              <a:gd name="connsiteY4" fmla="*/ 3067050 h 3067050"/>
              <a:gd name="connsiteX0-1" fmla="*/ 1243805 w 1243805"/>
              <a:gd name="connsiteY0-2" fmla="*/ 0 h 3067050"/>
              <a:gd name="connsiteX1-3" fmla="*/ 419884 w 1243805"/>
              <a:gd name="connsiteY1-4" fmla="*/ 723886 h 3067050"/>
              <a:gd name="connsiteX2-5" fmla="*/ 24605 w 1243805"/>
              <a:gd name="connsiteY2-6" fmla="*/ 1228725 h 3067050"/>
              <a:gd name="connsiteX3-7" fmla="*/ 272255 w 1243805"/>
              <a:gd name="connsiteY3-8" fmla="*/ 2095500 h 3067050"/>
              <a:gd name="connsiteX4-9" fmla="*/ 738980 w 1243805"/>
              <a:gd name="connsiteY4-10" fmla="*/ 3067050 h 30670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43805" h="3067050">
                <a:moveTo>
                  <a:pt x="1243805" y="0"/>
                </a:moveTo>
                <a:cubicBezTo>
                  <a:pt x="945355" y="269081"/>
                  <a:pt x="623084" y="519099"/>
                  <a:pt x="419884" y="723886"/>
                </a:cubicBezTo>
                <a:cubicBezTo>
                  <a:pt x="216684" y="928673"/>
                  <a:pt x="49210" y="1000123"/>
                  <a:pt x="24605" y="1228725"/>
                </a:cubicBezTo>
                <a:cubicBezTo>
                  <a:pt x="0" y="1457327"/>
                  <a:pt x="153193" y="1789113"/>
                  <a:pt x="272255" y="2095500"/>
                </a:cubicBezTo>
                <a:cubicBezTo>
                  <a:pt x="391317" y="2401887"/>
                  <a:pt x="565148" y="2734468"/>
                  <a:pt x="738980" y="3067050"/>
                </a:cubicBezTo>
              </a:path>
            </a:pathLst>
          </a:custGeom>
          <a:ln w="19050">
            <a:solidFill>
              <a:srgbClr val="FF00FF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326729" y="1298476"/>
            <a:ext cx="3571900" cy="2786082"/>
            <a:chOff x="4643438" y="580986"/>
            <a:chExt cx="3571900" cy="2786082"/>
          </a:xfrm>
        </p:grpSpPr>
        <p:sp>
          <p:nvSpPr>
            <p:cNvPr id="18" name="椭圆 17"/>
            <p:cNvSpPr/>
            <p:nvPr/>
          </p:nvSpPr>
          <p:spPr>
            <a:xfrm>
              <a:off x="6500826" y="580986"/>
              <a:ext cx="714380" cy="500066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8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5572132" y="1723994"/>
              <a:ext cx="714380" cy="500066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7500958" y="1723994"/>
              <a:ext cx="714380" cy="500066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4929190" y="2867002"/>
              <a:ext cx="714380" cy="500066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6143636" y="2867002"/>
              <a:ext cx="714380" cy="500066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7000892" y="2867002"/>
              <a:ext cx="714380" cy="500066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cxnSp>
          <p:nvCxnSpPr>
            <p:cNvPr id="24" name="直接连接符 23"/>
            <p:cNvCxnSpPr>
              <a:stCxn id="18" idx="3"/>
              <a:endCxn id="19" idx="0"/>
            </p:cNvCxnSpPr>
            <p:nvPr/>
          </p:nvCxnSpPr>
          <p:spPr>
            <a:xfrm rot="5400000">
              <a:off x="5909297" y="1027845"/>
              <a:ext cx="716175" cy="676123"/>
            </a:xfrm>
            <a:prstGeom prst="line">
              <a:avLst/>
            </a:prstGeom>
            <a:ln w="19050"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>
              <a:stCxn id="18" idx="5"/>
              <a:endCxn id="20" idx="0"/>
            </p:cNvCxnSpPr>
            <p:nvPr/>
          </p:nvCxnSpPr>
          <p:spPr>
            <a:xfrm rot="16200000" flipH="1">
              <a:off x="7126280" y="992125"/>
              <a:ext cx="716175" cy="747561"/>
            </a:xfrm>
            <a:prstGeom prst="line">
              <a:avLst/>
            </a:prstGeom>
            <a:ln w="19050"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>
              <a:stCxn id="19" idx="3"/>
              <a:endCxn id="21" idx="0"/>
            </p:cNvCxnSpPr>
            <p:nvPr/>
          </p:nvCxnSpPr>
          <p:spPr>
            <a:xfrm rot="5400000">
              <a:off x="5123479" y="2313729"/>
              <a:ext cx="716175" cy="390371"/>
            </a:xfrm>
            <a:prstGeom prst="line">
              <a:avLst/>
            </a:prstGeom>
            <a:ln w="19050"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19" idx="5"/>
              <a:endCxn id="22" idx="0"/>
            </p:cNvCxnSpPr>
            <p:nvPr/>
          </p:nvCxnSpPr>
          <p:spPr>
            <a:xfrm rot="16200000" flipH="1">
              <a:off x="5983272" y="2349447"/>
              <a:ext cx="716175" cy="318933"/>
            </a:xfrm>
            <a:prstGeom prst="line">
              <a:avLst/>
            </a:prstGeom>
            <a:ln w="19050"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>
              <a:stCxn id="20" idx="3"/>
              <a:endCxn id="23" idx="0"/>
            </p:cNvCxnSpPr>
            <p:nvPr/>
          </p:nvCxnSpPr>
          <p:spPr>
            <a:xfrm rot="5400000">
              <a:off x="7123743" y="2385167"/>
              <a:ext cx="716175" cy="247495"/>
            </a:xfrm>
            <a:prstGeom prst="line">
              <a:avLst/>
            </a:prstGeom>
            <a:ln w="19050"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右箭头 34"/>
            <p:cNvSpPr/>
            <p:nvPr/>
          </p:nvSpPr>
          <p:spPr>
            <a:xfrm>
              <a:off x="4643438" y="1714488"/>
              <a:ext cx="500066" cy="285752"/>
            </a:xfrm>
            <a:prstGeom prst="right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183457" y="4503680"/>
            <a:ext cx="2357454" cy="728906"/>
            <a:chOff x="1500166" y="3786190"/>
            <a:chExt cx="2357454" cy="728906"/>
          </a:xfrm>
        </p:grpSpPr>
        <p:sp>
          <p:nvSpPr>
            <p:cNvPr id="31" name="TextBox 36"/>
            <p:cNvSpPr txBox="1"/>
            <p:nvPr/>
          </p:nvSpPr>
          <p:spPr>
            <a:xfrm>
              <a:off x="1500166" y="4202676"/>
              <a:ext cx="428628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2" name="TextBox 37"/>
            <p:cNvSpPr txBox="1"/>
            <p:nvPr/>
          </p:nvSpPr>
          <p:spPr>
            <a:xfrm>
              <a:off x="2428860" y="4202676"/>
              <a:ext cx="1143008" cy="31242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8  4</a:t>
              </a:r>
              <a:endPara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3" name="TextBox 38"/>
            <p:cNvSpPr txBox="1"/>
            <p:nvPr/>
          </p:nvSpPr>
          <p:spPr>
            <a:xfrm>
              <a:off x="2428860" y="3786190"/>
              <a:ext cx="142876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</a:rPr>
                <a:t>递减序列</a:t>
              </a:r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431705" y="5229200"/>
            <a:ext cx="1669701" cy="826111"/>
            <a:chOff x="1748413" y="4511710"/>
            <a:chExt cx="1669701" cy="826111"/>
          </a:xfrm>
        </p:grpSpPr>
        <p:sp>
          <p:nvSpPr>
            <p:cNvPr id="35" name="任意多边形 40"/>
            <p:cNvSpPr/>
            <p:nvPr/>
          </p:nvSpPr>
          <p:spPr>
            <a:xfrm>
              <a:off x="1748413" y="4511710"/>
              <a:ext cx="1669701" cy="462224"/>
            </a:xfrm>
            <a:custGeom>
              <a:avLst/>
              <a:gdLst>
                <a:gd name="connsiteX0" fmla="*/ 0 w 1669701"/>
                <a:gd name="connsiteY0" fmla="*/ 0 h 462224"/>
                <a:gd name="connsiteX1" fmla="*/ 361741 w 1669701"/>
                <a:gd name="connsiteY1" fmla="*/ 391886 h 462224"/>
                <a:gd name="connsiteX2" fmla="*/ 924449 w 1669701"/>
                <a:gd name="connsiteY2" fmla="*/ 422031 h 462224"/>
                <a:gd name="connsiteX3" fmla="*/ 1547446 w 1669701"/>
                <a:gd name="connsiteY3" fmla="*/ 321547 h 462224"/>
                <a:gd name="connsiteX4" fmla="*/ 1657978 w 1669701"/>
                <a:gd name="connsiteY4" fmla="*/ 80387 h 46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69701" h="462224">
                  <a:moveTo>
                    <a:pt x="0" y="0"/>
                  </a:moveTo>
                  <a:cubicBezTo>
                    <a:pt x="103833" y="160774"/>
                    <a:pt x="207666" y="321548"/>
                    <a:pt x="361741" y="391886"/>
                  </a:cubicBezTo>
                  <a:cubicBezTo>
                    <a:pt x="515816" y="462224"/>
                    <a:pt x="726832" y="433754"/>
                    <a:pt x="924449" y="422031"/>
                  </a:cubicBezTo>
                  <a:cubicBezTo>
                    <a:pt x="1122067" y="410308"/>
                    <a:pt x="1425191" y="378488"/>
                    <a:pt x="1547446" y="321547"/>
                  </a:cubicBezTo>
                  <a:cubicBezTo>
                    <a:pt x="1669701" y="264606"/>
                    <a:pt x="1663839" y="172496"/>
                    <a:pt x="1657978" y="80387"/>
                  </a:cubicBezTo>
                </a:path>
              </a:pathLst>
            </a:custGeom>
            <a:ln w="19050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TextBox 41"/>
            <p:cNvSpPr txBox="1"/>
            <p:nvPr/>
          </p:nvSpPr>
          <p:spPr>
            <a:xfrm>
              <a:off x="2071670" y="5000636"/>
              <a:ext cx="128588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</a:rPr>
                <a:t>有序插入</a:t>
              </a:r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3"/>
          <p:cNvSpPr txBox="1"/>
          <p:nvPr/>
        </p:nvSpPr>
        <p:spPr>
          <a:xfrm>
            <a:off x="407443" y="850360"/>
            <a:ext cx="439241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"/>
          <p:cNvSpPr txBox="1"/>
          <p:nvPr/>
        </p:nvSpPr>
        <p:spPr>
          <a:xfrm>
            <a:off x="407443" y="850360"/>
            <a:ext cx="2679751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冒泡排序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Rectangle 24"/>
          <p:cNvSpPr>
            <a:spLocks noChangeArrowheads="1"/>
          </p:cNvSpPr>
          <p:nvPr/>
        </p:nvSpPr>
        <p:spPr bwMode="auto">
          <a:xfrm>
            <a:off x="1107581" y="3120033"/>
            <a:ext cx="184731" cy="39312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 anchor="ctr">
            <a:spAutoFit/>
          </a:bodyPr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Oval 26"/>
          <p:cNvSpPr>
            <a:spLocks noChangeArrowheads="1"/>
          </p:cNvSpPr>
          <p:nvPr/>
        </p:nvSpPr>
        <p:spPr bwMode="auto">
          <a:xfrm>
            <a:off x="9318481" y="4296822"/>
            <a:ext cx="493311" cy="503238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Oval 27"/>
          <p:cNvSpPr>
            <a:spLocks noChangeArrowheads="1"/>
          </p:cNvSpPr>
          <p:nvPr/>
        </p:nvSpPr>
        <p:spPr bwMode="auto">
          <a:xfrm>
            <a:off x="9695879" y="3720559"/>
            <a:ext cx="431800" cy="431800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Oval 28"/>
          <p:cNvSpPr>
            <a:spLocks noChangeArrowheads="1"/>
          </p:cNvSpPr>
          <p:nvPr/>
        </p:nvSpPr>
        <p:spPr bwMode="auto">
          <a:xfrm>
            <a:off x="9983217" y="3144297"/>
            <a:ext cx="360363" cy="360362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Oval 29"/>
          <p:cNvSpPr>
            <a:spLocks noChangeArrowheads="1"/>
          </p:cNvSpPr>
          <p:nvPr/>
        </p:nvSpPr>
        <p:spPr bwMode="auto">
          <a:xfrm>
            <a:off x="10199116" y="2568034"/>
            <a:ext cx="287338" cy="287338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Oval 30"/>
          <p:cNvSpPr>
            <a:spLocks noChangeArrowheads="1"/>
          </p:cNvSpPr>
          <p:nvPr/>
        </p:nvSpPr>
        <p:spPr bwMode="auto">
          <a:xfrm>
            <a:off x="10416604" y="2063209"/>
            <a:ext cx="215900" cy="215900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533958" y="1304585"/>
            <a:ext cx="1553236" cy="4032250"/>
            <a:chOff x="426377" y="1057275"/>
            <a:chExt cx="1553236" cy="4032250"/>
          </a:xfrm>
        </p:grpSpPr>
        <p:sp>
          <p:nvSpPr>
            <p:cNvPr id="20" name="Text Box 31"/>
            <p:cNvSpPr txBox="1">
              <a:spLocks noChangeArrowheads="1"/>
            </p:cNvSpPr>
            <p:nvPr/>
          </p:nvSpPr>
          <p:spPr bwMode="auto">
            <a:xfrm>
              <a:off x="453364" y="1571612"/>
              <a:ext cx="403860" cy="1081088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eaVert"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有序区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1" name="Rectangle 32"/>
            <p:cNvSpPr>
              <a:spLocks noChangeArrowheads="1"/>
            </p:cNvSpPr>
            <p:nvPr/>
          </p:nvSpPr>
          <p:spPr bwMode="auto">
            <a:xfrm>
              <a:off x="827088" y="1057275"/>
              <a:ext cx="1152525" cy="1727200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[0]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┇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-1]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2" name="Text Box 33"/>
            <p:cNvSpPr txBox="1">
              <a:spLocks noChangeArrowheads="1"/>
            </p:cNvSpPr>
            <p:nvPr/>
          </p:nvSpPr>
          <p:spPr bwMode="auto">
            <a:xfrm>
              <a:off x="426377" y="3562359"/>
              <a:ext cx="403860" cy="108108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eaVert"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无序区</a:t>
              </a:r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3" name="Rectangle 34"/>
            <p:cNvSpPr>
              <a:spLocks noChangeArrowheads="1"/>
            </p:cNvSpPr>
            <p:nvPr/>
          </p:nvSpPr>
          <p:spPr bwMode="auto">
            <a:xfrm>
              <a:off x="800100" y="3001963"/>
              <a:ext cx="1152525" cy="208756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1800" i="1" dirty="0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 err="1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en-US" altLang="zh-CN" sz="18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+1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┇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n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-1]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4" name="Group 48"/>
          <p:cNvGrpSpPr/>
          <p:nvPr/>
        </p:nvGrpSpPr>
        <p:grpSpPr bwMode="auto">
          <a:xfrm>
            <a:off x="3223719" y="3284197"/>
            <a:ext cx="2174875" cy="2017713"/>
            <a:chOff x="1338" y="1890"/>
            <a:chExt cx="1370" cy="1271"/>
          </a:xfrm>
        </p:grpSpPr>
        <p:sp>
          <p:nvSpPr>
            <p:cNvPr id="25" name="AutoShape 35"/>
            <p:cNvSpPr/>
            <p:nvPr/>
          </p:nvSpPr>
          <p:spPr bwMode="auto">
            <a:xfrm>
              <a:off x="1338" y="1890"/>
              <a:ext cx="136" cy="1271"/>
            </a:xfrm>
            <a:prstGeom prst="rightBrace">
              <a:avLst>
                <a:gd name="adj1" fmla="val 77880"/>
                <a:gd name="adj2" fmla="val 50000"/>
              </a:avLst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wrap="none" anchor="ctr"/>
            <a:lstStyle/>
            <a:p>
              <a:endParaRPr lang="zh-CN" altLang="en-US" sz="2000">
                <a:latin typeface="Consolas" panose="020B0609020204030204" pitchFamily="49" charset="0"/>
                <a:ea typeface="楷体" panose="02010609060101010101" pitchFamily="49" charset="-122"/>
                <a:cs typeface="Consolas" panose="020B0609020204030204" pitchFamily="49" charset="0"/>
              </a:endParaRPr>
            </a:p>
          </p:txBody>
        </p:sp>
        <p:sp>
          <p:nvSpPr>
            <p:cNvPr id="26" name="AutoShape 37"/>
            <p:cNvSpPr>
              <a:spLocks noChangeArrowheads="1"/>
            </p:cNvSpPr>
            <p:nvPr/>
          </p:nvSpPr>
          <p:spPr bwMode="auto">
            <a:xfrm rot="16200000">
              <a:off x="1319" y="2090"/>
              <a:ext cx="635" cy="236"/>
            </a:xfrm>
            <a:prstGeom prst="curvedUpArrow">
              <a:avLst>
                <a:gd name="adj1" fmla="val 39937"/>
                <a:gd name="adj2" fmla="val 79874"/>
                <a:gd name="adj3" fmla="val 33333"/>
              </a:avLst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 sz="2000">
                <a:latin typeface="Consolas" panose="020B0609020204030204" pitchFamily="49" charset="0"/>
                <a:ea typeface="楷体" panose="02010609060101010101" pitchFamily="49" charset="-122"/>
                <a:cs typeface="Consolas" panose="020B0609020204030204" pitchFamily="49" charset="0"/>
              </a:endParaRPr>
            </a:p>
          </p:txBody>
        </p:sp>
        <p:sp>
          <p:nvSpPr>
            <p:cNvPr id="27" name="Text Box 38"/>
            <p:cNvSpPr txBox="1">
              <a:spLocks noChangeArrowheads="1"/>
            </p:cNvSpPr>
            <p:nvPr/>
          </p:nvSpPr>
          <p:spPr bwMode="auto">
            <a:xfrm>
              <a:off x="1755" y="1936"/>
              <a:ext cx="953" cy="476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将无序区中</a:t>
              </a: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最小元素放</a:t>
              </a: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在</a:t>
              </a:r>
              <a:r>
                <a:rPr lang="en-US" altLang="zh-CN" sz="1800" i="1" dirty="0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 err="1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en-US" altLang="zh-CN" sz="18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657945" y="1358984"/>
            <a:ext cx="3504908" cy="3957638"/>
            <a:chOff x="2484438" y="1057275"/>
            <a:chExt cx="3504908" cy="3957638"/>
          </a:xfrm>
        </p:grpSpPr>
        <p:sp>
          <p:nvSpPr>
            <p:cNvPr id="29" name="Text Box 39"/>
            <p:cNvSpPr txBox="1">
              <a:spLocks noChangeArrowheads="1"/>
            </p:cNvSpPr>
            <p:nvPr/>
          </p:nvSpPr>
          <p:spPr bwMode="auto">
            <a:xfrm>
              <a:off x="5585486" y="1689108"/>
              <a:ext cx="403860" cy="1081088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eaVert"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有序区</a:t>
              </a:r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Rectangle 40"/>
            <p:cNvSpPr>
              <a:spLocks noChangeArrowheads="1"/>
            </p:cNvSpPr>
            <p:nvPr/>
          </p:nvSpPr>
          <p:spPr bwMode="auto">
            <a:xfrm>
              <a:off x="4427538" y="1057275"/>
              <a:ext cx="1152525" cy="2087563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[0]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┇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-1]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i="1" dirty="0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 err="1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solidFill>
                    <a:srgbClr val="FF33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en-US" altLang="zh-CN" sz="18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1" name="Text Box 41"/>
            <p:cNvSpPr txBox="1">
              <a:spLocks noChangeArrowheads="1"/>
            </p:cNvSpPr>
            <p:nvPr/>
          </p:nvSpPr>
          <p:spPr bwMode="auto">
            <a:xfrm>
              <a:off x="5558499" y="3633796"/>
              <a:ext cx="403860" cy="1081088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vert="eaVert"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无序区</a:t>
              </a:r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2" name="Rectangle 42"/>
            <p:cNvSpPr>
              <a:spLocks noChangeArrowheads="1"/>
            </p:cNvSpPr>
            <p:nvPr/>
          </p:nvSpPr>
          <p:spPr bwMode="auto">
            <a:xfrm>
              <a:off x="4400550" y="3360738"/>
              <a:ext cx="1152525" cy="1654175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l"/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 err="1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+1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]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┇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 algn="l"/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n</a:t>
              </a:r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-1]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3" name="AutoShape 43"/>
            <p:cNvSpPr>
              <a:spLocks noChangeArrowheads="1"/>
            </p:cNvSpPr>
            <p:nvPr/>
          </p:nvSpPr>
          <p:spPr bwMode="auto">
            <a:xfrm>
              <a:off x="2484438" y="2281238"/>
              <a:ext cx="1582737" cy="215900"/>
            </a:xfrm>
            <a:prstGeom prst="rightArrow">
              <a:avLst>
                <a:gd name="adj1" fmla="val 50000"/>
                <a:gd name="adj2" fmla="val 183272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 sz="18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4" name="Text Box 44"/>
            <p:cNvSpPr txBox="1">
              <a:spLocks noChangeArrowheads="1"/>
            </p:cNvSpPr>
            <p:nvPr/>
          </p:nvSpPr>
          <p:spPr bwMode="auto">
            <a:xfrm>
              <a:off x="2484438" y="1776413"/>
              <a:ext cx="1366837" cy="31242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1800" dirty="0">
                  <a:solidFill>
                    <a:srgbClr val="FF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一趟排序</a:t>
              </a:r>
              <a:endParaRPr lang="zh-CN" altLang="en-US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35" name="Text Box 45"/>
          <p:cNvSpPr txBox="1">
            <a:spLocks noChangeArrowheads="1"/>
          </p:cNvSpPr>
          <p:nvPr/>
        </p:nvSpPr>
        <p:spPr bwMode="auto">
          <a:xfrm>
            <a:off x="1907681" y="5588896"/>
            <a:ext cx="5400000" cy="86169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44000" tIns="108000" bIns="108000">
            <a:spAutoFit/>
          </a:bodyPr>
          <a:lstStyle/>
          <a:p>
            <a:pPr marL="457200" indent="-457200" algn="l">
              <a:buBlip>
                <a:blip r:embed="rId1"/>
              </a:buBlip>
            </a:pPr>
            <a:r>
              <a:rPr lang="zh-CN" altLang="en-US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初始有序区为空。</a:t>
            </a:r>
            <a:endParaRPr lang="zh-CN" altLang="en-US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buBlip>
                <a:blip r:embed="rId1"/>
              </a:buBlip>
            </a:pPr>
            <a:r>
              <a:rPr lang="en-US" altLang="zh-CN" sz="2000" i="1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＝</a:t>
            </a:r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0~</a:t>
            </a:r>
            <a:r>
              <a:rPr lang="en-US" altLang="zh-CN" sz="2000" i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-2</a:t>
            </a:r>
            <a:r>
              <a:rPr lang="zh-CN" altLang="en-US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，共</a:t>
            </a:r>
            <a:r>
              <a:rPr lang="en-US" altLang="zh-CN" sz="2000" i="1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zh-CN" altLang="en-US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趟使整个数据有序。</a:t>
            </a:r>
            <a:endParaRPr lang="zh-CN" altLang="en-US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6" name="Text Box 46"/>
          <p:cNvSpPr txBox="1">
            <a:spLocks noChangeArrowheads="1"/>
          </p:cNvSpPr>
          <p:nvPr/>
        </p:nvSpPr>
        <p:spPr bwMode="auto">
          <a:xfrm rot="-3962585">
            <a:off x="9642699" y="2246361"/>
            <a:ext cx="719137" cy="312420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8" name="Rectangle 25"/>
          <p:cNvSpPr>
            <a:spLocks noChangeArrowheads="1"/>
          </p:cNvSpPr>
          <p:nvPr/>
        </p:nvSpPr>
        <p:spPr bwMode="auto">
          <a:xfrm>
            <a:off x="8471917" y="1488534"/>
            <a:ext cx="704952" cy="345598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9" name="左右箭头 28"/>
          <p:cNvSpPr/>
          <p:nvPr/>
        </p:nvSpPr>
        <p:spPr>
          <a:xfrm>
            <a:off x="7162853" y="3001417"/>
            <a:ext cx="1077303" cy="285752"/>
          </a:xfrm>
          <a:prstGeom prst="left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7391008" y="5696999"/>
            <a:ext cx="1928826" cy="583565"/>
            <a:chOff x="6000760" y="5568751"/>
            <a:chExt cx="1928826" cy="583565"/>
          </a:xfrm>
        </p:grpSpPr>
        <p:sp>
          <p:nvSpPr>
            <p:cNvPr id="41" name="右箭头 32"/>
            <p:cNvSpPr/>
            <p:nvPr/>
          </p:nvSpPr>
          <p:spPr>
            <a:xfrm>
              <a:off x="6000760" y="5786454"/>
              <a:ext cx="428628" cy="214314"/>
            </a:xfrm>
            <a:prstGeom prst="right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2" name="TextBox 34"/>
            <p:cNvSpPr txBox="1"/>
            <p:nvPr/>
          </p:nvSpPr>
          <p:spPr>
            <a:xfrm>
              <a:off x="6357950" y="5568751"/>
              <a:ext cx="1571636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有序区总是全局有序的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37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35" grpId="0" bldLvl="0" animBg="1"/>
      <p:bldP spid="36" grpId="0" bldLvl="0" animBg="1"/>
      <p:bldP spid="38" grpId="0" animBg="1"/>
      <p:bldP spid="3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1596000" y="1911216"/>
            <a:ext cx="9000000" cy="44983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216000" tIns="144000" bIns="108000">
            <a:spAutoFit/>
          </a:bodyPr>
          <a:lstStyle/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void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sift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R[]</a:t>
            </a: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low</a:t>
            </a: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high) 	</a:t>
            </a:r>
            <a:r>
              <a:rPr lang="en-US" altLang="zh-CN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调整堆的算法</a:t>
            </a:r>
            <a:endParaRPr lang="zh-CN" altLang="en-US" sz="18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i=low</a:t>
            </a: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j=2*i;    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R[j]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是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的左孩子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=R[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];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while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j&lt;=high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 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{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if (j&lt;high &amp;&amp; R[j].key&lt;R[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j+1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].key) j++;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if 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tmp.key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&lt;R[j].key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  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双亲小</a:t>
            </a:r>
            <a:endParaRPr lang="en-US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{  R[i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]=R[j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];   	     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将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R[j]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调整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到双亲结点位置</a:t>
            </a:r>
            <a:endParaRPr lang="en-US" altLang="zh-CN" sz="180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i=j;         	     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修改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和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值，以便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继续向下筛选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j=2*i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else break;    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	      	//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双亲大：不再调整</a:t>
            </a:r>
            <a:endParaRPr lang="en-US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R[i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]=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tmp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200"/>
              </a:lnSpc>
              <a:spcBef>
                <a:spcPct val="5000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6" name="组合 15"/>
          <p:cNvGrpSpPr/>
          <p:nvPr/>
        </p:nvGrpSpPr>
        <p:grpSpPr>
          <a:xfrm>
            <a:off x="7864741" y="2881159"/>
            <a:ext cx="2175501" cy="533400"/>
            <a:chOff x="5643570" y="2467958"/>
            <a:chExt cx="2639858" cy="533400"/>
          </a:xfrm>
        </p:grpSpPr>
        <p:sp>
          <p:nvSpPr>
            <p:cNvPr id="7" name="Text Box 11"/>
            <p:cNvSpPr txBox="1">
              <a:spLocks noChangeArrowheads="1"/>
            </p:cNvSpPr>
            <p:nvPr/>
          </p:nvSpPr>
          <p:spPr bwMode="auto">
            <a:xfrm>
              <a:off x="7203927" y="2467958"/>
              <a:ext cx="1079501" cy="53340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1800" i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j</a:t>
              </a:r>
              <a:r>
                <a:rPr lang="zh-CN" altLang="en-US" sz="18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指向大孩子</a:t>
              </a:r>
              <a:endParaRPr lang="en-US" altLang="zh-CN" sz="1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5643570" y="2786058"/>
              <a:ext cx="1647039" cy="158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596000" y="1303920"/>
            <a:ext cx="2397617" cy="571504"/>
            <a:chOff x="275436" y="4233705"/>
            <a:chExt cx="2397617" cy="571504"/>
          </a:xfrm>
        </p:grpSpPr>
        <p:sp>
          <p:nvSpPr>
            <p:cNvPr id="13" name="矩形 12"/>
            <p:cNvSpPr/>
            <p:nvPr/>
          </p:nvSpPr>
          <p:spPr bwMode="auto">
            <a:xfrm>
              <a:off x="275436" y="4233705"/>
              <a:ext cx="2397617" cy="571504"/>
            </a:xfrm>
            <a:prstGeom prst="rect">
              <a:avLst/>
            </a:prstGeom>
            <a:gradFill flip="none" rotWithShape="1">
              <a:gsLst>
                <a:gs pos="43000">
                  <a:srgbClr val="DF7953"/>
                </a:gs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180000" rIns="91440" bIns="45720" numCol="1" rtlCol="0" anchor="t" anchorCtr="0" compatLnSpc="1"/>
            <a:lstStyle/>
            <a:p>
              <a:pPr>
                <a:spcBef>
                  <a:spcPct val="0"/>
                </a:spcBef>
              </a:pPr>
              <a:endPara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4" name="TextBox 30"/>
            <p:cNvSpPr txBox="1"/>
            <p:nvPr/>
          </p:nvSpPr>
          <p:spPr>
            <a:xfrm>
              <a:off x="475048" y="4396052"/>
              <a:ext cx="206578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spc="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筛选或调整算法</a:t>
              </a:r>
              <a:endParaRPr lang="zh-CN" altLang="en-US" sz="2000" spc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3952861" y="917287"/>
            <a:ext cx="4143404" cy="3892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0000" tIns="72000" bIns="72000" rtlCol="0">
            <a:spAutoFit/>
          </a:bodyPr>
          <a:lstStyle/>
          <a:p>
            <a:pPr algn="l"/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 </a:t>
            </a:r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一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颗完全二叉树 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 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初始堆</a:t>
            </a:r>
            <a:endParaRPr lang="zh-CN" altLang="en-US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770598" y="2928615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627590" y="378587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5842168" y="378587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841772" y="485744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270532" y="485744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199226" y="485744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11" name="直接连接符 10"/>
          <p:cNvCxnSpPr>
            <a:stCxn id="6" idx="3"/>
            <a:endCxn id="8" idx="0"/>
          </p:cNvCxnSpPr>
          <p:nvPr/>
        </p:nvCxnSpPr>
        <p:spPr>
          <a:xfrm rot="5400000">
            <a:off x="3143219" y="4268450"/>
            <a:ext cx="644737" cy="533247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stCxn id="6" idx="5"/>
            <a:endCxn id="9" idx="0"/>
          </p:cNvCxnSpPr>
          <p:nvPr/>
        </p:nvCxnSpPr>
        <p:spPr>
          <a:xfrm rot="16200000" flipH="1">
            <a:off x="4110169" y="4339887"/>
            <a:ext cx="644737" cy="390371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7" idx="3"/>
            <a:endCxn id="10" idx="0"/>
          </p:cNvCxnSpPr>
          <p:nvPr/>
        </p:nvCxnSpPr>
        <p:spPr>
          <a:xfrm rot="5400000">
            <a:off x="5429235" y="4339888"/>
            <a:ext cx="644737" cy="390371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stCxn id="5" idx="3"/>
            <a:endCxn id="6" idx="7"/>
          </p:cNvCxnSpPr>
          <p:nvPr/>
        </p:nvCxnSpPr>
        <p:spPr>
          <a:xfrm rot="5400000">
            <a:off x="4304456" y="3288343"/>
            <a:ext cx="503656" cy="637866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>
            <a:stCxn id="5" idx="5"/>
            <a:endCxn id="7" idx="1"/>
          </p:cNvCxnSpPr>
          <p:nvPr/>
        </p:nvCxnSpPr>
        <p:spPr>
          <a:xfrm rot="16200000" flipH="1">
            <a:off x="5411745" y="3324062"/>
            <a:ext cx="503656" cy="566428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3"/>
          <p:cNvSpPr txBox="1"/>
          <p:nvPr/>
        </p:nvSpPr>
        <p:spPr>
          <a:xfrm>
            <a:off x="5627854" y="2661498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7" name="TextBox 14"/>
          <p:cNvSpPr txBox="1"/>
          <p:nvPr/>
        </p:nvSpPr>
        <p:spPr>
          <a:xfrm>
            <a:off x="3341838" y="3692408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8" name="TextBox 15"/>
          <p:cNvSpPr txBox="1"/>
          <p:nvPr/>
        </p:nvSpPr>
        <p:spPr>
          <a:xfrm>
            <a:off x="2841772" y="4571689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9" name="TextBox 16"/>
          <p:cNvSpPr txBox="1"/>
          <p:nvPr/>
        </p:nvSpPr>
        <p:spPr>
          <a:xfrm>
            <a:off x="6056482" y="3500119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0" name="TextBox 17"/>
          <p:cNvSpPr txBox="1"/>
          <p:nvPr/>
        </p:nvSpPr>
        <p:spPr>
          <a:xfrm>
            <a:off x="4627722" y="4571689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1" name="TextBox 18"/>
          <p:cNvSpPr txBox="1"/>
          <p:nvPr/>
        </p:nvSpPr>
        <p:spPr>
          <a:xfrm>
            <a:off x="5699292" y="4643127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2" name="TextBox 19"/>
          <p:cNvSpPr txBox="1"/>
          <p:nvPr/>
        </p:nvSpPr>
        <p:spPr>
          <a:xfrm>
            <a:off x="1975433" y="1412776"/>
            <a:ext cx="514353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例如，序列：（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），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=6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3" name="TextBox 20"/>
          <p:cNvSpPr txBox="1"/>
          <p:nvPr/>
        </p:nvSpPr>
        <p:spPr>
          <a:xfrm>
            <a:off x="2127392" y="1787866"/>
            <a:ext cx="2428892" cy="112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7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从编号为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/2=3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的结点开始，逐一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筛选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5842168" y="3785871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199226" y="4857441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5842168" y="3785871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5199226" y="4857441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770598" y="2928615"/>
            <a:ext cx="714380" cy="500066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9" name="下箭头 26"/>
          <p:cNvSpPr/>
          <p:nvPr/>
        </p:nvSpPr>
        <p:spPr>
          <a:xfrm>
            <a:off x="4842036" y="5643259"/>
            <a:ext cx="357190" cy="500066"/>
          </a:xfrm>
          <a:prstGeom prst="down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0" name="TextBox 27"/>
          <p:cNvSpPr txBox="1"/>
          <p:nvPr/>
        </p:nvSpPr>
        <p:spPr>
          <a:xfrm>
            <a:off x="2841772" y="6286201"/>
            <a:ext cx="42862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初始堆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: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40684" y="1716836"/>
            <a:ext cx="5357850" cy="8515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144000" tIns="108000" bIns="108000" rtlCol="0">
            <a:spAutoFit/>
          </a:bodyPr>
          <a:lstStyle/>
          <a:p>
            <a:pPr algn="l">
              <a:lnSpc>
                <a:spcPct val="9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for (i=n/2;i&gt;=1;i--)    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循环建立初始堆</a:t>
            </a:r>
            <a:endParaRPr lang="zh-CN" altLang="en-US" sz="180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90000"/>
              </a:lnSpc>
              <a:spcBef>
                <a:spcPct val="50000"/>
              </a:spcBef>
            </a:pP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sift(R</a:t>
            </a:r>
            <a:r>
              <a:rPr lang="zh-CN" altLang="en-US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n)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zh-CN" altLang="en-US" sz="18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32" name="组合 34"/>
          <p:cNvGrpSpPr/>
          <p:nvPr/>
        </p:nvGrpSpPr>
        <p:grpSpPr>
          <a:xfrm>
            <a:off x="5556416" y="2887955"/>
            <a:ext cx="2077322" cy="312420"/>
            <a:chOff x="5852264" y="2140857"/>
            <a:chExt cx="2077322" cy="312420"/>
          </a:xfrm>
        </p:grpSpPr>
        <p:cxnSp>
          <p:nvCxnSpPr>
            <p:cNvPr id="33" name="直接箭头连接符 32"/>
            <p:cNvCxnSpPr/>
            <p:nvPr/>
          </p:nvCxnSpPr>
          <p:spPr>
            <a:xfrm rot="10800000" flipV="1">
              <a:off x="5852264" y="2357430"/>
              <a:ext cx="72000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6572264" y="2140857"/>
              <a:ext cx="135732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最大元素</a:t>
              </a:r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7413804" y="3724213"/>
            <a:ext cx="2357454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筛选步骤：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sift(</a:t>
            </a: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sift(</a:t>
            </a: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ct val="150000"/>
              </a:lnSpc>
              <a:buFont typeface="+mj-ea"/>
              <a:buAutoNum type="circleNumDbPlain"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sift(</a:t>
            </a:r>
            <a:r>
              <a:rPr lang="en-US" altLang="zh-CN" sz="18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6)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37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  <p:bldP spid="3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3704346" y="1766725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561338" y="262398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4775916" y="262398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775520" y="369555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204280" y="369555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132974" y="3695551"/>
            <a:ext cx="714380" cy="50006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10" name="直接连接符 9"/>
          <p:cNvCxnSpPr>
            <a:stCxn id="5" idx="3"/>
            <a:endCxn id="7" idx="0"/>
          </p:cNvCxnSpPr>
          <p:nvPr/>
        </p:nvCxnSpPr>
        <p:spPr>
          <a:xfrm rot="5400000">
            <a:off x="2076967" y="3106560"/>
            <a:ext cx="644737" cy="533247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>
            <a:stCxn id="5" idx="5"/>
            <a:endCxn id="8" idx="0"/>
          </p:cNvCxnSpPr>
          <p:nvPr/>
        </p:nvCxnSpPr>
        <p:spPr>
          <a:xfrm rot="16200000" flipH="1">
            <a:off x="3043917" y="3177997"/>
            <a:ext cx="644737" cy="390371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stCxn id="6" idx="3"/>
            <a:endCxn id="9" idx="0"/>
          </p:cNvCxnSpPr>
          <p:nvPr/>
        </p:nvCxnSpPr>
        <p:spPr>
          <a:xfrm rot="5400000">
            <a:off x="4362983" y="3177998"/>
            <a:ext cx="644737" cy="390371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4" idx="3"/>
            <a:endCxn id="5" idx="7"/>
          </p:cNvCxnSpPr>
          <p:nvPr/>
        </p:nvCxnSpPr>
        <p:spPr>
          <a:xfrm rot="5400000">
            <a:off x="3238204" y="2126453"/>
            <a:ext cx="503656" cy="637866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stCxn id="4" idx="5"/>
            <a:endCxn id="6" idx="1"/>
          </p:cNvCxnSpPr>
          <p:nvPr/>
        </p:nvCxnSpPr>
        <p:spPr>
          <a:xfrm rot="16200000" flipH="1">
            <a:off x="4345493" y="2162172"/>
            <a:ext cx="503656" cy="566428"/>
          </a:xfrm>
          <a:prstGeom prst="line">
            <a:avLst/>
          </a:prstGeom>
          <a:ln w="28575">
            <a:solidFill>
              <a:srgbClr val="1000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3"/>
          <p:cNvSpPr txBox="1"/>
          <p:nvPr/>
        </p:nvSpPr>
        <p:spPr>
          <a:xfrm>
            <a:off x="3490032" y="1601824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6" name="TextBox 14"/>
          <p:cNvSpPr txBox="1"/>
          <p:nvPr/>
        </p:nvSpPr>
        <p:spPr>
          <a:xfrm>
            <a:off x="2275586" y="2530518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7" name="TextBox 15"/>
          <p:cNvSpPr txBox="1"/>
          <p:nvPr/>
        </p:nvSpPr>
        <p:spPr>
          <a:xfrm>
            <a:off x="1775520" y="3409799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8" name="TextBox 16"/>
          <p:cNvSpPr txBox="1"/>
          <p:nvPr/>
        </p:nvSpPr>
        <p:spPr>
          <a:xfrm>
            <a:off x="4990230" y="2338229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9" name="TextBox 17"/>
          <p:cNvSpPr txBox="1"/>
          <p:nvPr/>
        </p:nvSpPr>
        <p:spPr>
          <a:xfrm>
            <a:off x="3561470" y="3409799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0" name="TextBox 18"/>
          <p:cNvSpPr txBox="1"/>
          <p:nvPr/>
        </p:nvSpPr>
        <p:spPr>
          <a:xfrm>
            <a:off x="4633040" y="3481237"/>
            <a:ext cx="357190" cy="1968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1" name="TextBox 27"/>
          <p:cNvSpPr txBox="1"/>
          <p:nvPr/>
        </p:nvSpPr>
        <p:spPr>
          <a:xfrm>
            <a:off x="4723973" y="958151"/>
            <a:ext cx="2428892" cy="38925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0000" tIns="72000" bIns="72000" rtlCol="0">
            <a:spAutoFit/>
          </a:bodyPr>
          <a:lstStyle/>
          <a:p>
            <a:pPr algn="l"/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  </a:t>
            </a:r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最大元素归位</a:t>
            </a:r>
            <a:endParaRPr lang="zh-CN" altLang="en-US" sz="20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22" name="组合 52"/>
          <p:cNvGrpSpPr/>
          <p:nvPr/>
        </p:nvGrpSpPr>
        <p:grpSpPr>
          <a:xfrm>
            <a:off x="2347024" y="4409932"/>
            <a:ext cx="2643206" cy="1411926"/>
            <a:chOff x="857224" y="3714752"/>
            <a:chExt cx="2643206" cy="1411926"/>
          </a:xfrm>
        </p:grpSpPr>
        <p:sp>
          <p:nvSpPr>
            <p:cNvPr id="23" name="TextBox 26"/>
            <p:cNvSpPr txBox="1"/>
            <p:nvPr/>
          </p:nvSpPr>
          <p:spPr>
            <a:xfrm>
              <a:off x="857224" y="4214818"/>
              <a:ext cx="2643206" cy="911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altLang="zh-CN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，</a:t>
              </a:r>
              <a:r>
                <a:rPr lang="en-US" altLang="zh-CN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，</a:t>
              </a:r>
              <a:r>
                <a:rPr lang="en-US" altLang="zh-CN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，</a:t>
              </a:r>
              <a:r>
                <a:rPr lang="en-US" altLang="zh-CN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，</a:t>
              </a:r>
              <a:r>
                <a:rPr lang="en-US" altLang="zh-CN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，</a:t>
              </a:r>
              <a:r>
                <a:rPr lang="en-US" altLang="zh-CN" sz="2000">
                  <a:solidFill>
                    <a:srgbClr val="FF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6</a:t>
              </a:r>
              <a:endParaRPr lang="en-US" altLang="zh-CN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  <a:p>
              <a:pPr>
                <a:lnSpc>
                  <a:spcPts val="2600"/>
                </a:lnSpc>
              </a:pPr>
              <a:r>
                <a:rPr lang="zh-CN" altLang="en-US" sz="2000">
                  <a:solidFill>
                    <a:srgbClr val="FF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最大元素</a:t>
              </a:r>
              <a:r>
                <a:rPr lang="en-US" altLang="zh-CN" sz="2000">
                  <a:solidFill>
                    <a:srgbClr val="FF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6</a:t>
              </a:r>
              <a:r>
                <a:rPr lang="zh-CN" altLang="en-US" sz="2000">
                  <a:solidFill>
                    <a:srgbClr val="FF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归位</a:t>
              </a:r>
              <a:endParaRPr lang="zh-CN" altLang="en-US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4" name="下箭头 51"/>
            <p:cNvSpPr/>
            <p:nvPr/>
          </p:nvSpPr>
          <p:spPr>
            <a:xfrm>
              <a:off x="2143108" y="3714752"/>
              <a:ext cx="142876" cy="428628"/>
            </a:xfrm>
            <a:prstGeom prst="downArrow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25" name="TextBox 56"/>
          <p:cNvSpPr txBox="1"/>
          <p:nvPr/>
        </p:nvSpPr>
        <p:spPr>
          <a:xfrm>
            <a:off x="4204412" y="1409535"/>
            <a:ext cx="785818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[1]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26" name="TextBox 57"/>
          <p:cNvSpPr txBox="1"/>
          <p:nvPr/>
        </p:nvSpPr>
        <p:spPr>
          <a:xfrm>
            <a:off x="4490164" y="4133125"/>
            <a:ext cx="928694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[</a:t>
            </a:r>
            <a:r>
              <a:rPr lang="en-US" altLang="zh-CN" sz="18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]</a:t>
            </a:r>
            <a:endParaRPr lang="zh-CN" altLang="en-US" sz="18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27" name="组合 59"/>
          <p:cNvGrpSpPr/>
          <p:nvPr/>
        </p:nvGrpSpPr>
        <p:grpSpPr>
          <a:xfrm>
            <a:off x="5990362" y="1478714"/>
            <a:ext cx="4500594" cy="3837647"/>
            <a:chOff x="4500562" y="783535"/>
            <a:chExt cx="4500594" cy="3837647"/>
          </a:xfrm>
        </p:grpSpPr>
        <p:sp>
          <p:nvSpPr>
            <p:cNvPr id="28" name="右箭头 28"/>
            <p:cNvSpPr/>
            <p:nvPr/>
          </p:nvSpPr>
          <p:spPr>
            <a:xfrm>
              <a:off x="4500562" y="2214554"/>
              <a:ext cx="642942" cy="357190"/>
            </a:xfrm>
            <a:prstGeom prst="rightArrow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7072330" y="1093571"/>
              <a:ext cx="714380" cy="50006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5929322" y="1950827"/>
              <a:ext cx="714380" cy="50006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8143900" y="1950827"/>
              <a:ext cx="714380" cy="50006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5143504" y="3022397"/>
              <a:ext cx="714380" cy="50006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6572264" y="3022397"/>
              <a:ext cx="714380" cy="50006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cxnSp>
          <p:nvCxnSpPr>
            <p:cNvPr id="34" name="直接连接符 33"/>
            <p:cNvCxnSpPr>
              <a:stCxn id="30" idx="3"/>
              <a:endCxn id="32" idx="0"/>
            </p:cNvCxnSpPr>
            <p:nvPr/>
          </p:nvCxnSpPr>
          <p:spPr>
            <a:xfrm rot="5400000">
              <a:off x="5444950" y="2433405"/>
              <a:ext cx="644737" cy="533247"/>
            </a:xfrm>
            <a:prstGeom prst="line">
              <a:avLst/>
            </a:prstGeom>
            <a:ln w="28575">
              <a:solidFill>
                <a:srgbClr val="1000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>
              <a:stCxn id="30" idx="5"/>
              <a:endCxn id="33" idx="0"/>
            </p:cNvCxnSpPr>
            <p:nvPr/>
          </p:nvCxnSpPr>
          <p:spPr>
            <a:xfrm rot="16200000" flipH="1">
              <a:off x="6411900" y="2504842"/>
              <a:ext cx="644737" cy="390371"/>
            </a:xfrm>
            <a:prstGeom prst="line">
              <a:avLst/>
            </a:prstGeom>
            <a:ln w="28575">
              <a:solidFill>
                <a:srgbClr val="1000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>
              <a:stCxn id="29" idx="3"/>
              <a:endCxn id="30" idx="7"/>
            </p:cNvCxnSpPr>
            <p:nvPr/>
          </p:nvCxnSpPr>
          <p:spPr>
            <a:xfrm rot="5400000">
              <a:off x="6606188" y="1453299"/>
              <a:ext cx="503656" cy="637866"/>
            </a:xfrm>
            <a:prstGeom prst="line">
              <a:avLst/>
            </a:prstGeom>
            <a:ln w="28575">
              <a:solidFill>
                <a:srgbClr val="1000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>
              <a:stCxn id="29" idx="5"/>
              <a:endCxn id="31" idx="1"/>
            </p:cNvCxnSpPr>
            <p:nvPr/>
          </p:nvCxnSpPr>
          <p:spPr>
            <a:xfrm rot="16200000" flipH="1">
              <a:off x="7713477" y="1489018"/>
              <a:ext cx="503656" cy="566428"/>
            </a:xfrm>
            <a:prstGeom prst="line">
              <a:avLst/>
            </a:prstGeom>
            <a:ln w="28575">
              <a:solidFill>
                <a:srgbClr val="1000E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40"/>
            <p:cNvSpPr txBox="1"/>
            <p:nvPr/>
          </p:nvSpPr>
          <p:spPr>
            <a:xfrm>
              <a:off x="6858016" y="928670"/>
              <a:ext cx="357190" cy="1968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 sz="1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9" name="TextBox 41"/>
            <p:cNvSpPr txBox="1"/>
            <p:nvPr/>
          </p:nvSpPr>
          <p:spPr>
            <a:xfrm>
              <a:off x="5643570" y="1857364"/>
              <a:ext cx="357190" cy="1968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 sz="1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0" name="TextBox 42"/>
            <p:cNvSpPr txBox="1"/>
            <p:nvPr/>
          </p:nvSpPr>
          <p:spPr>
            <a:xfrm>
              <a:off x="5143504" y="2736645"/>
              <a:ext cx="357190" cy="1968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 sz="1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1" name="TextBox 43"/>
            <p:cNvSpPr txBox="1"/>
            <p:nvPr/>
          </p:nvSpPr>
          <p:spPr>
            <a:xfrm>
              <a:off x="8358214" y="1665075"/>
              <a:ext cx="357190" cy="1968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 sz="1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2" name="TextBox 44"/>
            <p:cNvSpPr txBox="1"/>
            <p:nvPr/>
          </p:nvSpPr>
          <p:spPr>
            <a:xfrm>
              <a:off x="6929454" y="2736645"/>
              <a:ext cx="357190" cy="1968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zh-CN" sz="1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8143900" y="1950827"/>
              <a:ext cx="714380" cy="500066"/>
            </a:xfrm>
            <a:prstGeom prst="ellips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6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8143900" y="1950827"/>
              <a:ext cx="714380" cy="50006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7072330" y="1093571"/>
              <a:ext cx="714380" cy="50006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6" name="TextBox 54"/>
            <p:cNvSpPr txBox="1"/>
            <p:nvPr/>
          </p:nvSpPr>
          <p:spPr>
            <a:xfrm>
              <a:off x="7572396" y="783535"/>
              <a:ext cx="785818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[1]</a:t>
              </a:r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7" name="TextBox 55"/>
            <p:cNvSpPr txBox="1"/>
            <p:nvPr/>
          </p:nvSpPr>
          <p:spPr>
            <a:xfrm>
              <a:off x="7000892" y="3479240"/>
              <a:ext cx="928694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</a:t>
              </a:r>
              <a:r>
                <a:rPr lang="en-US" altLang="zh-CN" sz="18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-1]</a:t>
              </a:r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8" name="TextBox 58"/>
            <p:cNvSpPr txBox="1"/>
            <p:nvPr/>
          </p:nvSpPr>
          <p:spPr>
            <a:xfrm>
              <a:off x="5072066" y="4283997"/>
              <a:ext cx="392909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再对</a:t>
              </a:r>
              <a:r>
                <a:rPr lang="en-US" altLang="zh-CN" sz="20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R</a:t>
              </a:r>
              <a:r>
                <a:rPr lang="en-US" altLang="zh-CN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[1..</a:t>
              </a:r>
              <a:r>
                <a:rPr lang="en-US" altLang="zh-CN" sz="2000" i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-1]</a:t>
              </a: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的元素进行筛选</a:t>
              </a:r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50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2.59259E-6 C -0.00065 0.01018 -0.00104 0.02083 6.25E-7 0.0456 C 0.00104 0.07037 0.00065 0.10972 0.00664 0.14861 C 0.01224 0.1875 0.02865 0.25208 0.03463 0.27963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3" y="1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162 C 0.00326 -0.00301 0.00716 -0.0037 0.0069 -0.02592 C 0.00612 -0.04791 0.00339 -0.09329 -0.00365 -0.13588 C -0.01068 -0.17847 -0.02904 -0.25069 -0.03555 -0.28032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" y="-13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988316" y="2132856"/>
            <a:ext cx="8072494" cy="40722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216000" tIns="144000" bIns="144000">
            <a:spAutoFit/>
          </a:bodyPr>
          <a:lstStyle/>
          <a:p>
            <a:pPr algn="just">
              <a:lnSpc>
                <a:spcPts val="2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void </a:t>
            </a:r>
            <a:r>
              <a:rPr lang="en-US" altLang="zh-CN" sz="1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HeapSort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R[]</a:t>
            </a: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n)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800"/>
              </a:lnSpc>
              <a:spcBef>
                <a:spcPts val="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i;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800"/>
              </a:lnSpc>
              <a:spcBef>
                <a:spcPts val="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for 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=n/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2;i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&gt;=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1;i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-) 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循环建立初始堆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800"/>
              </a:lnSpc>
              <a:spcBef>
                <a:spcPts val="0"/>
              </a:spcBef>
            </a:pPr>
            <a:r>
              <a:rPr lang="zh-CN" altLang="en-US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sift(R</a:t>
            </a:r>
            <a:r>
              <a:rPr lang="zh-CN" altLang="en-US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); 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200000"/>
              </a:lnSpc>
              <a:spcBef>
                <a:spcPts val="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for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=n;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&gt;=2;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--)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进行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n-1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次循环，完成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推排序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800"/>
              </a:lnSpc>
              <a:spcBef>
                <a:spcPts val="0"/>
              </a:spcBef>
            </a:pP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800"/>
              </a:lnSpc>
              <a:spcBef>
                <a:spcPts val="0"/>
              </a:spcBef>
            </a:pPr>
            <a:r>
              <a:rPr lang="en-US" altLang="zh-CN" sz="1800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swap(R[1],R[i]);</a:t>
            </a:r>
            <a:r>
              <a:rPr lang="en-US" altLang="zh-CN" sz="18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//R[1] 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 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R[i]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800"/>
              </a:lnSpc>
              <a:spcBef>
                <a:spcPts val="0"/>
              </a:spcBef>
            </a:pP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sift(R</a:t>
            </a:r>
            <a:r>
              <a:rPr lang="zh-CN" altLang="en-US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i-1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);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筛选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R[1]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结点，得到</a:t>
            </a:r>
            <a:r>
              <a:rPr lang="en-US" altLang="zh-CN" sz="180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个结点的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堆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800"/>
              </a:lnSpc>
              <a:spcBef>
                <a:spcPts val="0"/>
              </a:spcBef>
            </a:pP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2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 b="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999057" y="1512080"/>
            <a:ext cx="1872208" cy="571504"/>
            <a:chOff x="275436" y="4233705"/>
            <a:chExt cx="2397617" cy="571504"/>
          </a:xfrm>
        </p:grpSpPr>
        <p:sp>
          <p:nvSpPr>
            <p:cNvPr id="10" name="矩形 9"/>
            <p:cNvSpPr/>
            <p:nvPr/>
          </p:nvSpPr>
          <p:spPr bwMode="auto">
            <a:xfrm>
              <a:off x="275436" y="4233705"/>
              <a:ext cx="2397617" cy="571504"/>
            </a:xfrm>
            <a:prstGeom prst="rect">
              <a:avLst/>
            </a:prstGeom>
            <a:gradFill flip="none" rotWithShape="1">
              <a:gsLst>
                <a:gs pos="43000">
                  <a:srgbClr val="DF7953"/>
                </a:gs>
                <a:gs pos="0">
                  <a:srgbClr val="CE3B37">
                    <a:alpha val="50000"/>
                  </a:srgbClr>
                </a:gs>
                <a:gs pos="100000">
                  <a:srgbClr val="FFE985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180000" rIns="91440" bIns="45720" numCol="1" rtlCol="0" anchor="t" anchorCtr="0" compatLnSpc="1"/>
            <a:lstStyle/>
            <a:p>
              <a:pPr>
                <a:spcBef>
                  <a:spcPct val="0"/>
                </a:spcBef>
              </a:pPr>
              <a:endParaRPr kumimoji="0"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1" name="TextBox 30"/>
            <p:cNvSpPr txBox="1"/>
            <p:nvPr/>
          </p:nvSpPr>
          <p:spPr>
            <a:xfrm>
              <a:off x="492526" y="4396052"/>
              <a:ext cx="2065784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spc="1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堆排序算法</a:t>
              </a:r>
              <a:endParaRPr lang="zh-CN" altLang="en-US" sz="2000" spc="1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649721" y="1311360"/>
            <a:ext cx="11202071" cy="860425"/>
          </a:xfrm>
          <a:prstGeom prst="rect">
            <a:avLst/>
          </a:prstGeom>
          <a:noFill/>
          <a:ln w="9525">
            <a:noFill/>
            <a:miter lim="800000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lang="en-US" altLang="zh-CN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【</a:t>
            </a:r>
            <a:r>
              <a:rPr lang="zh-CN" altLang="en-US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例</a:t>
            </a:r>
            <a:r>
              <a:rPr lang="en-US" altLang="zh-CN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10.6】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设待排序的表有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个元素，其关键字分别为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8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7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9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5}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。说明采用堆排序方法进行排序的过程。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3162255" y="2326522"/>
            <a:ext cx="6000792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排序序列：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8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7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9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6" name="Group 25"/>
          <p:cNvGrpSpPr/>
          <p:nvPr/>
        </p:nvGrpSpPr>
        <p:grpSpPr bwMode="auto">
          <a:xfrm>
            <a:off x="3287688" y="3861048"/>
            <a:ext cx="3816350" cy="2305050"/>
            <a:chOff x="1338" y="2386"/>
            <a:chExt cx="2404" cy="1452"/>
          </a:xfrm>
        </p:grpSpPr>
        <p:sp>
          <p:nvSpPr>
            <p:cNvPr id="7" name="Oval 3"/>
            <p:cNvSpPr>
              <a:spLocks noChangeAspect="1" noChangeArrowheads="1"/>
            </p:cNvSpPr>
            <p:nvPr/>
          </p:nvSpPr>
          <p:spPr bwMode="auto">
            <a:xfrm>
              <a:off x="2018" y="2704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8</a:t>
              </a:r>
              <a:endPara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Oval 4"/>
            <p:cNvSpPr>
              <a:spLocks noChangeAspect="1" noChangeArrowheads="1"/>
            </p:cNvSpPr>
            <p:nvPr/>
          </p:nvSpPr>
          <p:spPr bwMode="auto">
            <a:xfrm>
              <a:off x="1610" y="3112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9</a:t>
              </a:r>
              <a:endPara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Oval 5"/>
            <p:cNvSpPr>
              <a:spLocks noChangeAspect="1" noChangeArrowheads="1"/>
            </p:cNvSpPr>
            <p:nvPr/>
          </p:nvSpPr>
          <p:spPr bwMode="auto">
            <a:xfrm>
              <a:off x="2199" y="3566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  <a:endPara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Oval 6"/>
            <p:cNvSpPr>
              <a:spLocks noChangeAspect="1" noChangeArrowheads="1"/>
            </p:cNvSpPr>
            <p:nvPr/>
          </p:nvSpPr>
          <p:spPr bwMode="auto">
            <a:xfrm>
              <a:off x="1338" y="3566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2</a:t>
              </a:r>
              <a:endPara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1" name="Oval 7"/>
            <p:cNvSpPr>
              <a:spLocks noChangeAspect="1" noChangeArrowheads="1"/>
            </p:cNvSpPr>
            <p:nvPr/>
          </p:nvSpPr>
          <p:spPr bwMode="auto">
            <a:xfrm>
              <a:off x="1836" y="3566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4</a:t>
              </a:r>
              <a:endPara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2" name="Oval 8"/>
            <p:cNvSpPr>
              <a:spLocks noChangeAspect="1" noChangeArrowheads="1"/>
            </p:cNvSpPr>
            <p:nvPr/>
          </p:nvSpPr>
          <p:spPr bwMode="auto">
            <a:xfrm>
              <a:off x="2493" y="3112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endPara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3" name="Oval 9"/>
            <p:cNvSpPr>
              <a:spLocks noChangeAspect="1" noChangeArrowheads="1"/>
            </p:cNvSpPr>
            <p:nvPr/>
          </p:nvSpPr>
          <p:spPr bwMode="auto">
            <a:xfrm>
              <a:off x="2971" y="3112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endPara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4" name="Line 10"/>
            <p:cNvSpPr>
              <a:spLocks noChangeShapeType="1"/>
            </p:cNvSpPr>
            <p:nvPr/>
          </p:nvSpPr>
          <p:spPr bwMode="auto">
            <a:xfrm flipH="1">
              <a:off x="1519" y="3339"/>
              <a:ext cx="137" cy="2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5" name="Line 11"/>
            <p:cNvSpPr>
              <a:spLocks noChangeShapeType="1"/>
            </p:cNvSpPr>
            <p:nvPr/>
          </p:nvSpPr>
          <p:spPr bwMode="auto">
            <a:xfrm>
              <a:off x="1837" y="3339"/>
              <a:ext cx="91" cy="2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2384" y="3356"/>
              <a:ext cx="164" cy="212"/>
            </a:xfrm>
            <a:custGeom>
              <a:avLst/>
              <a:gdLst/>
              <a:ahLst/>
              <a:cxnLst>
                <a:cxn ang="0">
                  <a:pos x="164" y="0"/>
                </a:cxn>
                <a:cxn ang="0">
                  <a:pos x="0" y="212"/>
                </a:cxn>
              </a:cxnLst>
              <a:rect l="0" t="0" r="r" b="b"/>
              <a:pathLst>
                <a:path w="164" h="212">
                  <a:moveTo>
                    <a:pt x="164" y="0"/>
                  </a:moveTo>
                  <a:lnTo>
                    <a:pt x="0" y="212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7" name="Oval 13"/>
            <p:cNvSpPr>
              <a:spLocks noChangeAspect="1" noChangeArrowheads="1"/>
            </p:cNvSpPr>
            <p:nvPr/>
          </p:nvSpPr>
          <p:spPr bwMode="auto">
            <a:xfrm>
              <a:off x="3469" y="3112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</a:t>
              </a:r>
              <a:endPara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8" name="Oval 14"/>
            <p:cNvSpPr>
              <a:spLocks noChangeAspect="1" noChangeArrowheads="1"/>
            </p:cNvSpPr>
            <p:nvPr/>
          </p:nvSpPr>
          <p:spPr bwMode="auto">
            <a:xfrm>
              <a:off x="3225" y="2704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7</a:t>
              </a:r>
              <a:endPara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Oval 15"/>
            <p:cNvSpPr>
              <a:spLocks noChangeAspect="1" noChangeArrowheads="1"/>
            </p:cNvSpPr>
            <p:nvPr/>
          </p:nvSpPr>
          <p:spPr bwMode="auto">
            <a:xfrm>
              <a:off x="2607" y="2386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 dirty="0">
                  <a:solidFill>
                    <a:srgbClr val="1000E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6</a:t>
              </a:r>
              <a:endParaRPr lang="en-US" altLang="zh-CN" sz="2000" dirty="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0" name="Freeform 16"/>
            <p:cNvSpPr/>
            <p:nvPr/>
          </p:nvSpPr>
          <p:spPr bwMode="auto">
            <a:xfrm>
              <a:off x="1808" y="2908"/>
              <a:ext cx="232" cy="220"/>
            </a:xfrm>
            <a:custGeom>
              <a:avLst/>
              <a:gdLst/>
              <a:ahLst/>
              <a:cxnLst>
                <a:cxn ang="0">
                  <a:pos x="232" y="0"/>
                </a:cxn>
                <a:cxn ang="0">
                  <a:pos x="0" y="220"/>
                </a:cxn>
              </a:cxnLst>
              <a:rect l="0" t="0" r="r" b="b"/>
              <a:pathLst>
                <a:path w="232" h="220">
                  <a:moveTo>
                    <a:pt x="232" y="0"/>
                  </a:moveTo>
                  <a:lnTo>
                    <a:pt x="0" y="22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1" name="Freeform 17"/>
            <p:cNvSpPr/>
            <p:nvPr/>
          </p:nvSpPr>
          <p:spPr bwMode="auto">
            <a:xfrm>
              <a:off x="2268" y="2924"/>
              <a:ext cx="276" cy="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76" y="220"/>
                </a:cxn>
              </a:cxnLst>
              <a:rect l="0" t="0" r="r" b="b"/>
              <a:pathLst>
                <a:path w="276" h="220">
                  <a:moveTo>
                    <a:pt x="0" y="0"/>
                  </a:moveTo>
                  <a:lnTo>
                    <a:pt x="276" y="22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2" name="Freeform 18"/>
            <p:cNvSpPr/>
            <p:nvPr/>
          </p:nvSpPr>
          <p:spPr bwMode="auto">
            <a:xfrm>
              <a:off x="3149" y="2924"/>
              <a:ext cx="111" cy="192"/>
            </a:xfrm>
            <a:custGeom>
              <a:avLst/>
              <a:gdLst/>
              <a:ahLst/>
              <a:cxnLst>
                <a:cxn ang="0">
                  <a:pos x="111" y="0"/>
                </a:cxn>
                <a:cxn ang="0">
                  <a:pos x="0" y="192"/>
                </a:cxn>
              </a:cxnLst>
              <a:rect l="0" t="0" r="r" b="b"/>
              <a:pathLst>
                <a:path w="111" h="192">
                  <a:moveTo>
                    <a:pt x="111" y="0"/>
                  </a:moveTo>
                  <a:lnTo>
                    <a:pt x="0" y="192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3" name="Freeform 19"/>
            <p:cNvSpPr/>
            <p:nvPr/>
          </p:nvSpPr>
          <p:spPr bwMode="auto">
            <a:xfrm>
              <a:off x="3456" y="2936"/>
              <a:ext cx="120" cy="1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0" y="180"/>
                </a:cxn>
              </a:cxnLst>
              <a:rect l="0" t="0" r="r" b="b"/>
              <a:pathLst>
                <a:path w="120" h="180">
                  <a:moveTo>
                    <a:pt x="0" y="0"/>
                  </a:moveTo>
                  <a:lnTo>
                    <a:pt x="120" y="18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4" name="Freeform 20"/>
            <p:cNvSpPr/>
            <p:nvPr/>
          </p:nvSpPr>
          <p:spPr bwMode="auto">
            <a:xfrm>
              <a:off x="2276" y="2568"/>
              <a:ext cx="336" cy="208"/>
            </a:xfrm>
            <a:custGeom>
              <a:avLst/>
              <a:gdLst/>
              <a:ahLst/>
              <a:cxnLst>
                <a:cxn ang="0">
                  <a:pos x="336" y="0"/>
                </a:cxn>
                <a:cxn ang="0">
                  <a:pos x="0" y="208"/>
                </a:cxn>
              </a:cxnLst>
              <a:rect l="0" t="0" r="r" b="b"/>
              <a:pathLst>
                <a:path w="336" h="208">
                  <a:moveTo>
                    <a:pt x="336" y="0"/>
                  </a:moveTo>
                  <a:lnTo>
                    <a:pt x="0" y="208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5" name="Freeform 21"/>
            <p:cNvSpPr/>
            <p:nvPr/>
          </p:nvSpPr>
          <p:spPr bwMode="auto">
            <a:xfrm>
              <a:off x="2880" y="2561"/>
              <a:ext cx="376" cy="1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76" y="191"/>
                </a:cxn>
              </a:cxnLst>
              <a:rect l="0" t="0" r="r" b="b"/>
              <a:pathLst>
                <a:path w="376" h="191">
                  <a:moveTo>
                    <a:pt x="0" y="0"/>
                  </a:moveTo>
                  <a:lnTo>
                    <a:pt x="376" y="191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26" name="Group 26"/>
          <p:cNvGrpSpPr/>
          <p:nvPr/>
        </p:nvGrpSpPr>
        <p:grpSpPr bwMode="auto">
          <a:xfrm>
            <a:off x="5448277" y="2781548"/>
            <a:ext cx="3959225" cy="935038"/>
            <a:chOff x="2699" y="1706"/>
            <a:chExt cx="2494" cy="589"/>
          </a:xfrm>
        </p:grpSpPr>
        <p:sp>
          <p:nvSpPr>
            <p:cNvPr id="27" name="AutoShape 22"/>
            <p:cNvSpPr>
              <a:spLocks noChangeArrowheads="1"/>
            </p:cNvSpPr>
            <p:nvPr/>
          </p:nvSpPr>
          <p:spPr bwMode="auto">
            <a:xfrm>
              <a:off x="2699" y="1706"/>
              <a:ext cx="181" cy="589"/>
            </a:xfrm>
            <a:prstGeom prst="downArrow">
              <a:avLst>
                <a:gd name="adj1" fmla="val 50000"/>
                <a:gd name="adj2" fmla="val 81354"/>
              </a:avLst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endParaRPr lang="zh-CN" altLang="en-US">
                <a:latin typeface="Consolas" panose="020B0609020204030204" pitchFamily="49" charset="0"/>
                <a:ea typeface="楷体" panose="02010609060101010101" pitchFamily="49" charset="-122"/>
                <a:cs typeface="Consolas" panose="020B0609020204030204" pitchFamily="49" charset="0"/>
              </a:endParaRPr>
            </a:p>
          </p:txBody>
        </p:sp>
        <p:sp>
          <p:nvSpPr>
            <p:cNvPr id="28" name="Text Box 23"/>
            <p:cNvSpPr txBox="1">
              <a:spLocks noChangeArrowheads="1"/>
            </p:cNvSpPr>
            <p:nvPr/>
          </p:nvSpPr>
          <p:spPr bwMode="auto">
            <a:xfrm>
              <a:off x="2925" y="1797"/>
              <a:ext cx="2268" cy="197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看成是一棵完全二叉树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30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93037" y="1648284"/>
            <a:ext cx="3257544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调整成初始大根堆：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Oval 1028"/>
          <p:cNvSpPr>
            <a:spLocks noChangeAspect="1" noChangeArrowheads="1"/>
          </p:cNvSpPr>
          <p:nvPr/>
        </p:nvSpPr>
        <p:spPr bwMode="auto">
          <a:xfrm>
            <a:off x="2835400" y="2163037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endParaRPr lang="en-US" altLang="zh-CN" sz="200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Oval 1029"/>
          <p:cNvSpPr>
            <a:spLocks noChangeAspect="1" noChangeArrowheads="1"/>
          </p:cNvSpPr>
          <p:nvPr/>
        </p:nvSpPr>
        <p:spPr bwMode="auto">
          <a:xfrm>
            <a:off x="2187700" y="2810737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endParaRPr lang="en-US" altLang="zh-CN" sz="200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Oval 1030"/>
          <p:cNvSpPr>
            <a:spLocks noChangeAspect="1" noChangeArrowheads="1"/>
          </p:cNvSpPr>
          <p:nvPr/>
        </p:nvSpPr>
        <p:spPr bwMode="auto">
          <a:xfrm>
            <a:off x="3122739" y="3531462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endParaRPr lang="en-US" altLang="zh-CN" sz="200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val 1031"/>
          <p:cNvSpPr>
            <a:spLocks noChangeAspect="1" noChangeArrowheads="1"/>
          </p:cNvSpPr>
          <p:nvPr/>
        </p:nvSpPr>
        <p:spPr bwMode="auto">
          <a:xfrm>
            <a:off x="1755900" y="3531462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lang="en-US" altLang="zh-CN" sz="200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Oval 1032"/>
          <p:cNvSpPr>
            <a:spLocks noChangeAspect="1" noChangeArrowheads="1"/>
          </p:cNvSpPr>
          <p:nvPr/>
        </p:nvSpPr>
        <p:spPr bwMode="auto">
          <a:xfrm>
            <a:off x="2546475" y="3531462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endParaRPr lang="en-US" altLang="zh-CN" sz="200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Oval 1033"/>
          <p:cNvSpPr>
            <a:spLocks noChangeAspect="1" noChangeArrowheads="1"/>
          </p:cNvSpPr>
          <p:nvPr/>
        </p:nvSpPr>
        <p:spPr bwMode="auto">
          <a:xfrm>
            <a:off x="3589464" y="2810737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endParaRPr lang="en-US" altLang="zh-CN" sz="200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Oval 1034"/>
          <p:cNvSpPr>
            <a:spLocks noChangeAspect="1" noChangeArrowheads="1"/>
          </p:cNvSpPr>
          <p:nvPr/>
        </p:nvSpPr>
        <p:spPr bwMode="auto">
          <a:xfrm>
            <a:off x="4348289" y="2810737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endParaRPr lang="en-US" altLang="zh-CN" sz="200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Line 1035"/>
          <p:cNvSpPr>
            <a:spLocks noChangeShapeType="1"/>
          </p:cNvSpPr>
          <p:nvPr/>
        </p:nvSpPr>
        <p:spPr bwMode="auto">
          <a:xfrm flipH="1">
            <a:off x="2043239" y="3171100"/>
            <a:ext cx="217487" cy="360362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Line 1036"/>
          <p:cNvSpPr>
            <a:spLocks noChangeShapeType="1"/>
          </p:cNvSpPr>
          <p:nvPr/>
        </p:nvSpPr>
        <p:spPr bwMode="auto">
          <a:xfrm>
            <a:off x="2548063" y="3171100"/>
            <a:ext cx="144462" cy="36036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Freeform 1037"/>
          <p:cNvSpPr/>
          <p:nvPr/>
        </p:nvSpPr>
        <p:spPr bwMode="auto">
          <a:xfrm>
            <a:off x="3416425" y="3198087"/>
            <a:ext cx="260350" cy="336550"/>
          </a:xfrm>
          <a:custGeom>
            <a:avLst/>
            <a:gdLst/>
            <a:ahLst/>
            <a:cxnLst>
              <a:cxn ang="0">
                <a:pos x="164" y="0"/>
              </a:cxn>
              <a:cxn ang="0">
                <a:pos x="0" y="212"/>
              </a:cxn>
            </a:cxnLst>
            <a:rect l="0" t="0" r="r" b="b"/>
            <a:pathLst>
              <a:path w="164" h="212">
                <a:moveTo>
                  <a:pt x="164" y="0"/>
                </a:moveTo>
                <a:lnTo>
                  <a:pt x="0" y="212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Oval 1038"/>
          <p:cNvSpPr>
            <a:spLocks noChangeAspect="1" noChangeArrowheads="1"/>
          </p:cNvSpPr>
          <p:nvPr/>
        </p:nvSpPr>
        <p:spPr bwMode="auto">
          <a:xfrm>
            <a:off x="5138864" y="2810737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altLang="zh-CN" sz="200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Oval 1039"/>
          <p:cNvSpPr>
            <a:spLocks noChangeAspect="1" noChangeArrowheads="1"/>
          </p:cNvSpPr>
          <p:nvPr/>
        </p:nvSpPr>
        <p:spPr bwMode="auto">
          <a:xfrm>
            <a:off x="4751514" y="2163037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endParaRPr lang="en-US" altLang="zh-CN" sz="200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Oval 1040"/>
          <p:cNvSpPr>
            <a:spLocks noChangeAspect="1" noChangeArrowheads="1"/>
          </p:cNvSpPr>
          <p:nvPr/>
        </p:nvSpPr>
        <p:spPr bwMode="auto">
          <a:xfrm>
            <a:off x="3770439" y="1658212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 dirty="0">
                <a:solidFill>
                  <a:srgbClr val="1000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endParaRPr lang="en-US" altLang="zh-CN" sz="2000" dirty="0">
              <a:solidFill>
                <a:srgbClr val="1000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Freeform 1041"/>
          <p:cNvSpPr/>
          <p:nvPr/>
        </p:nvSpPr>
        <p:spPr bwMode="auto">
          <a:xfrm>
            <a:off x="2502025" y="2486887"/>
            <a:ext cx="368300" cy="349250"/>
          </a:xfrm>
          <a:custGeom>
            <a:avLst/>
            <a:gdLst/>
            <a:ahLst/>
            <a:cxnLst>
              <a:cxn ang="0">
                <a:pos x="232" y="0"/>
              </a:cxn>
              <a:cxn ang="0">
                <a:pos x="0" y="220"/>
              </a:cxn>
            </a:cxnLst>
            <a:rect l="0" t="0" r="r" b="b"/>
            <a:pathLst>
              <a:path w="232" h="220">
                <a:moveTo>
                  <a:pt x="232" y="0"/>
                </a:moveTo>
                <a:lnTo>
                  <a:pt x="0" y="220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Freeform 1042"/>
          <p:cNvSpPr/>
          <p:nvPr/>
        </p:nvSpPr>
        <p:spPr bwMode="auto">
          <a:xfrm>
            <a:off x="3232275" y="2512287"/>
            <a:ext cx="438150" cy="3492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76" y="220"/>
              </a:cxn>
            </a:cxnLst>
            <a:rect l="0" t="0" r="r" b="b"/>
            <a:pathLst>
              <a:path w="276" h="220">
                <a:moveTo>
                  <a:pt x="0" y="0"/>
                </a:moveTo>
                <a:lnTo>
                  <a:pt x="276" y="220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Freeform 1043"/>
          <p:cNvSpPr/>
          <p:nvPr/>
        </p:nvSpPr>
        <p:spPr bwMode="auto">
          <a:xfrm>
            <a:off x="4630863" y="2512287"/>
            <a:ext cx="176212" cy="304800"/>
          </a:xfrm>
          <a:custGeom>
            <a:avLst/>
            <a:gdLst/>
            <a:ahLst/>
            <a:cxnLst>
              <a:cxn ang="0">
                <a:pos x="111" y="0"/>
              </a:cxn>
              <a:cxn ang="0">
                <a:pos x="0" y="192"/>
              </a:cxn>
            </a:cxnLst>
            <a:rect l="0" t="0" r="r" b="b"/>
            <a:pathLst>
              <a:path w="111" h="192">
                <a:moveTo>
                  <a:pt x="111" y="0"/>
                </a:moveTo>
                <a:lnTo>
                  <a:pt x="0" y="192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Freeform 1044"/>
          <p:cNvSpPr/>
          <p:nvPr/>
        </p:nvSpPr>
        <p:spPr bwMode="auto">
          <a:xfrm>
            <a:off x="5118225" y="2531337"/>
            <a:ext cx="190500" cy="285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20" y="180"/>
              </a:cxn>
            </a:cxnLst>
            <a:rect l="0" t="0" r="r" b="b"/>
            <a:pathLst>
              <a:path w="120" h="180">
                <a:moveTo>
                  <a:pt x="0" y="0"/>
                </a:moveTo>
                <a:lnTo>
                  <a:pt x="120" y="180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Freeform 1045"/>
          <p:cNvSpPr/>
          <p:nvPr/>
        </p:nvSpPr>
        <p:spPr bwMode="auto">
          <a:xfrm>
            <a:off x="3244975" y="1947137"/>
            <a:ext cx="533400" cy="330200"/>
          </a:xfrm>
          <a:custGeom>
            <a:avLst/>
            <a:gdLst/>
            <a:ahLst/>
            <a:cxnLst>
              <a:cxn ang="0">
                <a:pos x="336" y="0"/>
              </a:cxn>
              <a:cxn ang="0">
                <a:pos x="0" y="208"/>
              </a:cxn>
            </a:cxnLst>
            <a:rect l="0" t="0" r="r" b="b"/>
            <a:pathLst>
              <a:path w="336" h="208">
                <a:moveTo>
                  <a:pt x="336" y="0"/>
                </a:moveTo>
                <a:lnTo>
                  <a:pt x="0" y="208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Freeform 1046"/>
          <p:cNvSpPr/>
          <p:nvPr/>
        </p:nvSpPr>
        <p:spPr bwMode="auto">
          <a:xfrm>
            <a:off x="4203825" y="1936025"/>
            <a:ext cx="596900" cy="303212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76" y="191"/>
              </a:cxn>
            </a:cxnLst>
            <a:rect l="0" t="0" r="r" b="b"/>
            <a:pathLst>
              <a:path w="376" h="191">
                <a:moveTo>
                  <a:pt x="0" y="0"/>
                </a:moveTo>
                <a:lnTo>
                  <a:pt x="376" y="191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4" name="Group 1049"/>
          <p:cNvGrpSpPr/>
          <p:nvPr/>
        </p:nvGrpSpPr>
        <p:grpSpPr bwMode="auto">
          <a:xfrm>
            <a:off x="1703512" y="4395061"/>
            <a:ext cx="4786311" cy="885825"/>
            <a:chOff x="1305" y="2750"/>
            <a:chExt cx="3015" cy="558"/>
          </a:xfrm>
        </p:grpSpPr>
        <p:sp>
          <p:nvSpPr>
            <p:cNvPr id="25" name="Text Box 1047"/>
            <p:cNvSpPr txBox="1">
              <a:spLocks noChangeArrowheads="1"/>
            </p:cNvSpPr>
            <p:nvPr/>
          </p:nvSpPr>
          <p:spPr bwMode="auto">
            <a:xfrm>
              <a:off x="1429" y="2750"/>
              <a:ext cx="2721" cy="212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调整完毕，成为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一个大根堆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6" name="Text Box 1048"/>
            <p:cNvSpPr txBox="1">
              <a:spLocks noChangeArrowheads="1"/>
            </p:cNvSpPr>
            <p:nvPr/>
          </p:nvSpPr>
          <p:spPr bwMode="auto">
            <a:xfrm>
              <a:off x="1305" y="3096"/>
              <a:ext cx="3015" cy="212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9</a:t>
              </a:r>
              <a:r>
                <a:rPr lang="en-US" altLang="zh-CN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  8  7  6  5  1  3  2  4  0</a:t>
              </a:r>
              <a:endPara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164" y="549275"/>
            <a:ext cx="6411786" cy="6411786"/>
          </a:xfrm>
          <a:prstGeom prst="rect">
            <a:avLst/>
          </a:prstGeom>
        </p:spPr>
      </p:pic>
      <p:sp>
        <p:nvSpPr>
          <p:cNvPr id="2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0.00046 C -0.00534 0.01805 -0.0293 0.08518 -0.03711 0.1078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27" y="5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22222E-6 C 0.01875 -0.01759 0.03763 -0.03496 0.04427 -0.05232 C 0.05078 -0.06991 0.04505 -0.0875 0.03958 -0.10463 " pathEditMode="relative" rAng="0" ptsTypes="AAA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7" y="-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39 C -0.0056 0.02338 -0.01107 0.04838 -0.01992 0.06435 C -0.02878 0.08032 -0.04102 0.08727 -0.05312 0.09445 " pathEditMode="relative" rAng="0" ptsTypes="AAA">
                                      <p:cBhvr>
                                        <p:cTn id="3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56" y="4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81481E-6 C 4.58333E-6 -0.01667 4.58333E-6 -0.03311 0.00208 -0.04538 C 0.00442 -0.05764 0.0052 -0.06551 0.01367 -0.07385 C 0.02213 -0.08195 0.04505 -0.09028 0.05338 -0.09445 " pathEditMode="relative" rAng="0" ptsTypes="AAAA">
                                      <p:cBhvr>
                                        <p:cTn id="3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9" y="-4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338 -0.09445 C 0.05403 -0.12662 0.05481 -0.15834 0.0677 -0.17084 C 0.08059 -0.18334 0.10533 -0.17639 0.13007 -0.16899 " pathEditMode="fixed" rAng="0" ptsTypes="AAA">
                                      <p:cBhvr>
                                        <p:cTn id="4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28" y="-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07407E-6 C -0.00143 0.0125 -0.00273 0.02385 -0.01562 0.03612 C -0.02838 0.04815 -0.06393 0.06574 -0.07656 0.07362 " pathEditMode="fixed" rAng="0" ptsTypes="AAA">
                                      <p:cBhvr>
                                        <p:cTn id="4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28" y="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643 0.07361 C -0.09557 0.07593 -0.11471 0.07847 -0.1233 0.09421 C -0.1319 0.11018 -0.13007 0.13889 -0.12812 0.16806 " pathEditMode="relative" rAng="0" ptsTypes="AAA">
                                      <p:cBhvr>
                                        <p:cTn id="5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69" y="4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12 0.09445 C -0.0556 0.08495 -0.05794 0.07593 -0.05703 0.06366 C -0.05612 0.05116 -0.05716 0.02963 -0.04739 0.01898 C -0.0375 0.00833 -0.01784 0.00417 0.00221 -1.11111E-6 " pathEditMode="fixed" rAng="0" ptsTypes="AAAA">
                                      <p:cBhvr>
                                        <p:cTn id="5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2" y="-4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10" grpId="0" animBg="1"/>
      <p:bldP spid="10" grpId="1" animBg="1"/>
      <p:bldP spid="16" grpId="0" animBg="1"/>
      <p:bldP spid="17" grpId="0" animBg="1"/>
      <p:bldP spid="17" grpId="1" animBg="1"/>
      <p:bldP spid="17" grpId="2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>
            <a:spLocks noChangeAspect="1" noChangeArrowheads="1"/>
          </p:cNvSpPr>
          <p:nvPr/>
        </p:nvSpPr>
        <p:spPr bwMode="auto">
          <a:xfrm>
            <a:off x="2855020" y="1978471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8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Oval 3"/>
          <p:cNvSpPr>
            <a:spLocks noChangeAspect="1" noChangeArrowheads="1"/>
          </p:cNvSpPr>
          <p:nvPr/>
        </p:nvSpPr>
        <p:spPr bwMode="auto">
          <a:xfrm>
            <a:off x="2207320" y="2626171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Oval 4"/>
          <p:cNvSpPr>
            <a:spLocks noChangeAspect="1" noChangeArrowheads="1"/>
          </p:cNvSpPr>
          <p:nvPr/>
        </p:nvSpPr>
        <p:spPr bwMode="auto">
          <a:xfrm>
            <a:off x="3142359" y="3346896"/>
            <a:ext cx="433387" cy="4318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Oval 5"/>
          <p:cNvSpPr>
            <a:spLocks noChangeAspect="1" noChangeArrowheads="1"/>
          </p:cNvSpPr>
          <p:nvPr/>
        </p:nvSpPr>
        <p:spPr bwMode="auto">
          <a:xfrm>
            <a:off x="1775520" y="3346896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Oval 6"/>
          <p:cNvSpPr>
            <a:spLocks noChangeAspect="1" noChangeArrowheads="1"/>
          </p:cNvSpPr>
          <p:nvPr/>
        </p:nvSpPr>
        <p:spPr bwMode="auto">
          <a:xfrm>
            <a:off x="2566095" y="3346896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9" name="Oval 7"/>
          <p:cNvSpPr>
            <a:spLocks noChangeAspect="1" noChangeArrowheads="1"/>
          </p:cNvSpPr>
          <p:nvPr/>
        </p:nvSpPr>
        <p:spPr bwMode="auto">
          <a:xfrm>
            <a:off x="3609084" y="2626171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0" name="Oval 8"/>
          <p:cNvSpPr>
            <a:spLocks noChangeAspect="1" noChangeArrowheads="1"/>
          </p:cNvSpPr>
          <p:nvPr/>
        </p:nvSpPr>
        <p:spPr bwMode="auto">
          <a:xfrm>
            <a:off x="4367909" y="2626171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 flipH="1">
            <a:off x="2062859" y="2986534"/>
            <a:ext cx="217487" cy="360363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2567683" y="2986534"/>
            <a:ext cx="144462" cy="3603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Freeform 11"/>
          <p:cNvSpPr/>
          <p:nvPr/>
        </p:nvSpPr>
        <p:spPr bwMode="auto">
          <a:xfrm>
            <a:off x="3436045" y="3013521"/>
            <a:ext cx="260350" cy="336550"/>
          </a:xfrm>
          <a:custGeom>
            <a:avLst/>
            <a:gdLst/>
            <a:ahLst/>
            <a:cxnLst>
              <a:cxn ang="0">
                <a:pos x="164" y="0"/>
              </a:cxn>
              <a:cxn ang="0">
                <a:pos x="0" y="212"/>
              </a:cxn>
            </a:cxnLst>
            <a:rect l="0" t="0" r="r" b="b"/>
            <a:pathLst>
              <a:path w="164" h="212">
                <a:moveTo>
                  <a:pt x="164" y="0"/>
                </a:moveTo>
                <a:lnTo>
                  <a:pt x="0" y="212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Oval 12"/>
          <p:cNvSpPr>
            <a:spLocks noChangeAspect="1" noChangeArrowheads="1"/>
          </p:cNvSpPr>
          <p:nvPr/>
        </p:nvSpPr>
        <p:spPr bwMode="auto">
          <a:xfrm>
            <a:off x="5158484" y="2626171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5" name="Oval 13"/>
          <p:cNvSpPr>
            <a:spLocks noChangeAspect="1" noChangeArrowheads="1"/>
          </p:cNvSpPr>
          <p:nvPr/>
        </p:nvSpPr>
        <p:spPr bwMode="auto">
          <a:xfrm>
            <a:off x="4771134" y="1978471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7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6" name="Oval 14"/>
          <p:cNvSpPr>
            <a:spLocks noChangeAspect="1" noChangeArrowheads="1"/>
          </p:cNvSpPr>
          <p:nvPr/>
        </p:nvSpPr>
        <p:spPr bwMode="auto">
          <a:xfrm>
            <a:off x="3790059" y="1473646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9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2521645" y="2302321"/>
            <a:ext cx="368300" cy="349250"/>
          </a:xfrm>
          <a:custGeom>
            <a:avLst/>
            <a:gdLst/>
            <a:ahLst/>
            <a:cxnLst>
              <a:cxn ang="0">
                <a:pos x="232" y="0"/>
              </a:cxn>
              <a:cxn ang="0">
                <a:pos x="0" y="220"/>
              </a:cxn>
            </a:cxnLst>
            <a:rect l="0" t="0" r="r" b="b"/>
            <a:pathLst>
              <a:path w="232" h="220">
                <a:moveTo>
                  <a:pt x="232" y="0"/>
                </a:moveTo>
                <a:lnTo>
                  <a:pt x="0" y="220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3251895" y="2327721"/>
            <a:ext cx="438150" cy="3492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76" y="220"/>
              </a:cxn>
            </a:cxnLst>
            <a:rect l="0" t="0" r="r" b="b"/>
            <a:pathLst>
              <a:path w="276" h="220">
                <a:moveTo>
                  <a:pt x="0" y="0"/>
                </a:moveTo>
                <a:lnTo>
                  <a:pt x="276" y="220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4650483" y="2327721"/>
            <a:ext cx="176212" cy="304800"/>
          </a:xfrm>
          <a:custGeom>
            <a:avLst/>
            <a:gdLst/>
            <a:ahLst/>
            <a:cxnLst>
              <a:cxn ang="0">
                <a:pos x="111" y="0"/>
              </a:cxn>
              <a:cxn ang="0">
                <a:pos x="0" y="192"/>
              </a:cxn>
            </a:cxnLst>
            <a:rect l="0" t="0" r="r" b="b"/>
            <a:pathLst>
              <a:path w="111" h="192">
                <a:moveTo>
                  <a:pt x="111" y="0"/>
                </a:moveTo>
                <a:lnTo>
                  <a:pt x="0" y="192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Freeform 18"/>
          <p:cNvSpPr/>
          <p:nvPr/>
        </p:nvSpPr>
        <p:spPr bwMode="auto">
          <a:xfrm>
            <a:off x="5137845" y="2346771"/>
            <a:ext cx="190500" cy="285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20" y="180"/>
              </a:cxn>
            </a:cxnLst>
            <a:rect l="0" t="0" r="r" b="b"/>
            <a:pathLst>
              <a:path w="120" h="180">
                <a:moveTo>
                  <a:pt x="0" y="0"/>
                </a:moveTo>
                <a:lnTo>
                  <a:pt x="120" y="180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Freeform 19"/>
          <p:cNvSpPr/>
          <p:nvPr/>
        </p:nvSpPr>
        <p:spPr bwMode="auto">
          <a:xfrm>
            <a:off x="3264595" y="1762571"/>
            <a:ext cx="533400" cy="330200"/>
          </a:xfrm>
          <a:custGeom>
            <a:avLst/>
            <a:gdLst/>
            <a:ahLst/>
            <a:cxnLst>
              <a:cxn ang="0">
                <a:pos x="336" y="0"/>
              </a:cxn>
              <a:cxn ang="0">
                <a:pos x="0" y="208"/>
              </a:cxn>
            </a:cxnLst>
            <a:rect l="0" t="0" r="r" b="b"/>
            <a:pathLst>
              <a:path w="336" h="208">
                <a:moveTo>
                  <a:pt x="336" y="0"/>
                </a:moveTo>
                <a:lnTo>
                  <a:pt x="0" y="208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Freeform 20"/>
          <p:cNvSpPr/>
          <p:nvPr/>
        </p:nvSpPr>
        <p:spPr bwMode="auto">
          <a:xfrm>
            <a:off x="4223445" y="1751459"/>
            <a:ext cx="596900" cy="3032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76" y="191"/>
              </a:cxn>
            </a:cxnLst>
            <a:rect l="0" t="0" r="r" b="b"/>
            <a:pathLst>
              <a:path w="376" h="191">
                <a:moveTo>
                  <a:pt x="0" y="0"/>
                </a:moveTo>
                <a:lnTo>
                  <a:pt x="376" y="191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Text Box 21"/>
          <p:cNvSpPr txBox="1">
            <a:spLocks noChangeArrowheads="1"/>
          </p:cNvSpPr>
          <p:nvPr/>
        </p:nvSpPr>
        <p:spPr bwMode="auto">
          <a:xfrm>
            <a:off x="2639120" y="4858196"/>
            <a:ext cx="2305050" cy="337185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输出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9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（归位）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25" name="Group 44"/>
          <p:cNvGrpSpPr/>
          <p:nvPr/>
        </p:nvGrpSpPr>
        <p:grpSpPr bwMode="auto">
          <a:xfrm>
            <a:off x="6023671" y="3307209"/>
            <a:ext cx="4392613" cy="2776538"/>
            <a:chOff x="2744" y="1682"/>
            <a:chExt cx="2767" cy="1749"/>
          </a:xfrm>
        </p:grpSpPr>
        <p:sp>
          <p:nvSpPr>
            <p:cNvPr id="26" name="Freeform 23"/>
            <p:cNvSpPr/>
            <p:nvPr/>
          </p:nvSpPr>
          <p:spPr bwMode="auto">
            <a:xfrm>
              <a:off x="2744" y="1682"/>
              <a:ext cx="742" cy="61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42" y="614"/>
                </a:cxn>
              </a:cxnLst>
              <a:rect l="0" t="0" r="r" b="b"/>
              <a:pathLst>
                <a:path w="742" h="614">
                  <a:moveTo>
                    <a:pt x="0" y="0"/>
                  </a:moveTo>
                  <a:lnTo>
                    <a:pt x="742" y="614"/>
                  </a:lnTo>
                </a:path>
              </a:pathLst>
            </a:custGeom>
            <a:noFill/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7" name="Text Box 24"/>
            <p:cNvSpPr txBox="1">
              <a:spLocks noChangeArrowheads="1"/>
            </p:cNvSpPr>
            <p:nvPr/>
          </p:nvSpPr>
          <p:spPr bwMode="auto">
            <a:xfrm rot="2250757">
              <a:off x="2745" y="1686"/>
              <a:ext cx="1088" cy="197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从根结点筛选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8" name="Oval 25"/>
            <p:cNvSpPr>
              <a:spLocks noChangeAspect="1" noChangeArrowheads="1"/>
            </p:cNvSpPr>
            <p:nvPr/>
          </p:nvSpPr>
          <p:spPr bwMode="auto">
            <a:xfrm>
              <a:off x="3787" y="2297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6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9" name="Oval 26"/>
            <p:cNvSpPr>
              <a:spLocks noChangeAspect="1" noChangeArrowheads="1"/>
            </p:cNvSpPr>
            <p:nvPr/>
          </p:nvSpPr>
          <p:spPr bwMode="auto">
            <a:xfrm>
              <a:off x="3379" y="2705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Oval 28"/>
            <p:cNvSpPr>
              <a:spLocks noChangeAspect="1" noChangeArrowheads="1"/>
            </p:cNvSpPr>
            <p:nvPr/>
          </p:nvSpPr>
          <p:spPr bwMode="auto">
            <a:xfrm>
              <a:off x="3107" y="3159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1" name="Oval 29"/>
            <p:cNvSpPr>
              <a:spLocks noChangeAspect="1" noChangeArrowheads="1"/>
            </p:cNvSpPr>
            <p:nvPr/>
          </p:nvSpPr>
          <p:spPr bwMode="auto">
            <a:xfrm>
              <a:off x="3605" y="3159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0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2" name="Oval 30"/>
            <p:cNvSpPr>
              <a:spLocks noChangeAspect="1" noChangeArrowheads="1"/>
            </p:cNvSpPr>
            <p:nvPr/>
          </p:nvSpPr>
          <p:spPr bwMode="auto">
            <a:xfrm>
              <a:off x="4262" y="2705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3" name="Oval 31"/>
            <p:cNvSpPr>
              <a:spLocks noChangeAspect="1" noChangeArrowheads="1"/>
            </p:cNvSpPr>
            <p:nvPr/>
          </p:nvSpPr>
          <p:spPr bwMode="auto">
            <a:xfrm>
              <a:off x="4740" y="2705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4" name="Line 32"/>
            <p:cNvSpPr>
              <a:spLocks noChangeShapeType="1"/>
            </p:cNvSpPr>
            <p:nvPr/>
          </p:nvSpPr>
          <p:spPr bwMode="auto">
            <a:xfrm flipH="1">
              <a:off x="3288" y="2932"/>
              <a:ext cx="137" cy="2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>
              <a:off x="3606" y="2932"/>
              <a:ext cx="91" cy="2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6" name="Oval 35"/>
            <p:cNvSpPr>
              <a:spLocks noChangeAspect="1" noChangeArrowheads="1"/>
            </p:cNvSpPr>
            <p:nvPr/>
          </p:nvSpPr>
          <p:spPr bwMode="auto">
            <a:xfrm>
              <a:off x="5238" y="2705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7" name="Oval 36"/>
            <p:cNvSpPr>
              <a:spLocks noChangeAspect="1" noChangeArrowheads="1"/>
            </p:cNvSpPr>
            <p:nvPr/>
          </p:nvSpPr>
          <p:spPr bwMode="auto">
            <a:xfrm>
              <a:off x="4994" y="2297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7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8" name="Oval 37"/>
            <p:cNvSpPr>
              <a:spLocks noChangeAspect="1" noChangeArrowheads="1"/>
            </p:cNvSpPr>
            <p:nvPr/>
          </p:nvSpPr>
          <p:spPr bwMode="auto">
            <a:xfrm>
              <a:off x="4376" y="1979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8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9" name="Freeform 38"/>
            <p:cNvSpPr/>
            <p:nvPr/>
          </p:nvSpPr>
          <p:spPr bwMode="auto">
            <a:xfrm>
              <a:off x="3577" y="2501"/>
              <a:ext cx="232" cy="220"/>
            </a:xfrm>
            <a:custGeom>
              <a:avLst/>
              <a:gdLst/>
              <a:ahLst/>
              <a:cxnLst>
                <a:cxn ang="0">
                  <a:pos x="232" y="0"/>
                </a:cxn>
                <a:cxn ang="0">
                  <a:pos x="0" y="220"/>
                </a:cxn>
              </a:cxnLst>
              <a:rect l="0" t="0" r="r" b="b"/>
              <a:pathLst>
                <a:path w="232" h="220">
                  <a:moveTo>
                    <a:pt x="232" y="0"/>
                  </a:moveTo>
                  <a:lnTo>
                    <a:pt x="0" y="22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0" name="Freeform 39"/>
            <p:cNvSpPr/>
            <p:nvPr/>
          </p:nvSpPr>
          <p:spPr bwMode="auto">
            <a:xfrm>
              <a:off x="4037" y="2517"/>
              <a:ext cx="276" cy="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76" y="220"/>
                </a:cxn>
              </a:cxnLst>
              <a:rect l="0" t="0" r="r" b="b"/>
              <a:pathLst>
                <a:path w="276" h="220">
                  <a:moveTo>
                    <a:pt x="0" y="0"/>
                  </a:moveTo>
                  <a:lnTo>
                    <a:pt x="276" y="22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1" name="Freeform 40"/>
            <p:cNvSpPr/>
            <p:nvPr/>
          </p:nvSpPr>
          <p:spPr bwMode="auto">
            <a:xfrm>
              <a:off x="4918" y="2517"/>
              <a:ext cx="111" cy="192"/>
            </a:xfrm>
            <a:custGeom>
              <a:avLst/>
              <a:gdLst/>
              <a:ahLst/>
              <a:cxnLst>
                <a:cxn ang="0">
                  <a:pos x="111" y="0"/>
                </a:cxn>
                <a:cxn ang="0">
                  <a:pos x="0" y="192"/>
                </a:cxn>
              </a:cxnLst>
              <a:rect l="0" t="0" r="r" b="b"/>
              <a:pathLst>
                <a:path w="111" h="192">
                  <a:moveTo>
                    <a:pt x="111" y="0"/>
                  </a:moveTo>
                  <a:lnTo>
                    <a:pt x="0" y="192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2" name="Freeform 41"/>
            <p:cNvSpPr/>
            <p:nvPr/>
          </p:nvSpPr>
          <p:spPr bwMode="auto">
            <a:xfrm>
              <a:off x="5225" y="2529"/>
              <a:ext cx="120" cy="1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0" y="180"/>
                </a:cxn>
              </a:cxnLst>
              <a:rect l="0" t="0" r="r" b="b"/>
              <a:pathLst>
                <a:path w="120" h="180">
                  <a:moveTo>
                    <a:pt x="0" y="0"/>
                  </a:moveTo>
                  <a:lnTo>
                    <a:pt x="120" y="18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3" name="Freeform 42"/>
            <p:cNvSpPr/>
            <p:nvPr/>
          </p:nvSpPr>
          <p:spPr bwMode="auto">
            <a:xfrm>
              <a:off x="4045" y="2161"/>
              <a:ext cx="336" cy="208"/>
            </a:xfrm>
            <a:custGeom>
              <a:avLst/>
              <a:gdLst/>
              <a:ahLst/>
              <a:cxnLst>
                <a:cxn ang="0">
                  <a:pos x="336" y="0"/>
                </a:cxn>
                <a:cxn ang="0">
                  <a:pos x="0" y="208"/>
                </a:cxn>
              </a:cxnLst>
              <a:rect l="0" t="0" r="r" b="b"/>
              <a:pathLst>
                <a:path w="336" h="208">
                  <a:moveTo>
                    <a:pt x="336" y="0"/>
                  </a:moveTo>
                  <a:lnTo>
                    <a:pt x="0" y="208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4" name="Freeform 43"/>
            <p:cNvSpPr/>
            <p:nvPr/>
          </p:nvSpPr>
          <p:spPr bwMode="auto">
            <a:xfrm>
              <a:off x="4649" y="2154"/>
              <a:ext cx="376" cy="1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76" y="191"/>
                </a:cxn>
              </a:cxnLst>
              <a:rect l="0" t="0" r="r" b="b"/>
              <a:pathLst>
                <a:path w="376" h="191">
                  <a:moveTo>
                    <a:pt x="0" y="0"/>
                  </a:moveTo>
                  <a:lnTo>
                    <a:pt x="376" y="191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45" name="Text Box 45"/>
          <p:cNvSpPr txBox="1">
            <a:spLocks noChangeArrowheads="1"/>
          </p:cNvSpPr>
          <p:nvPr/>
        </p:nvSpPr>
        <p:spPr bwMode="auto">
          <a:xfrm>
            <a:off x="1918394" y="4066034"/>
            <a:ext cx="4678366" cy="337185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0  8  7  6  5  1  3  2  4  </a:t>
            </a:r>
            <a:r>
              <a:rPr lang="en-US" altLang="zh-CN" sz="20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9</a:t>
            </a:r>
            <a:endParaRPr lang="en-US" altLang="zh-CN" sz="2000" dirty="0">
              <a:solidFill>
                <a:srgbClr val="FF33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6" name="Text Box 46"/>
          <p:cNvSpPr txBox="1">
            <a:spLocks noChangeArrowheads="1"/>
          </p:cNvSpPr>
          <p:nvPr/>
        </p:nvSpPr>
        <p:spPr bwMode="auto">
          <a:xfrm>
            <a:off x="2027139" y="1264802"/>
            <a:ext cx="1944687" cy="337185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第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趟排序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14 -0.00463 C 0.0207 0.00926 0.02591 0.05024 0.02865 0.07894 C 0.03151 0.10764 0.03737 0.14607 0.03568 0.16783 C 0.03385 0.18959 0.03177 0.19283 0.01771 0.21019 C 0.00365 0.22755 -0.03516 0.2588 -0.04909 0.27153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8" y="1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04 -0.00162 C -0.00013 -0.028 -0.00403 -0.05347 -0.00182 -0.08379 C 0.00013 -0.11365 0.00756 -0.15092 0.01693 -0.18263 C 0.02644 -0.21458 0.04037 -0.24467 0.05534 -0.27361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40" y="-1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23" grpId="0" bldLvl="0" animBg="1"/>
      <p:bldP spid="45" grpId="0" bldLvl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 noChangeAspect="1" noChangeArrowheads="1"/>
          </p:cNvSpPr>
          <p:nvPr/>
        </p:nvSpPr>
        <p:spPr bwMode="auto">
          <a:xfrm>
            <a:off x="3180488" y="1461975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6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Oval 4"/>
          <p:cNvSpPr>
            <a:spLocks noChangeAspect="1" noChangeArrowheads="1"/>
          </p:cNvSpPr>
          <p:nvPr/>
        </p:nvSpPr>
        <p:spPr bwMode="auto">
          <a:xfrm>
            <a:off x="2532788" y="2109675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Oval 5"/>
          <p:cNvSpPr>
            <a:spLocks noChangeAspect="1" noChangeArrowheads="1"/>
          </p:cNvSpPr>
          <p:nvPr/>
        </p:nvSpPr>
        <p:spPr bwMode="auto">
          <a:xfrm>
            <a:off x="2100988" y="2830400"/>
            <a:ext cx="433388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Oval 6"/>
          <p:cNvSpPr>
            <a:spLocks noChangeAspect="1" noChangeArrowheads="1"/>
          </p:cNvSpPr>
          <p:nvPr/>
        </p:nvSpPr>
        <p:spPr bwMode="auto">
          <a:xfrm>
            <a:off x="2891563" y="2830400"/>
            <a:ext cx="433388" cy="4318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Oval 7"/>
          <p:cNvSpPr>
            <a:spLocks noChangeAspect="1" noChangeArrowheads="1"/>
          </p:cNvSpPr>
          <p:nvPr/>
        </p:nvSpPr>
        <p:spPr bwMode="auto">
          <a:xfrm>
            <a:off x="3934552" y="2109675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9" name="Oval 8"/>
          <p:cNvSpPr>
            <a:spLocks noChangeAspect="1" noChangeArrowheads="1"/>
          </p:cNvSpPr>
          <p:nvPr/>
        </p:nvSpPr>
        <p:spPr bwMode="auto">
          <a:xfrm>
            <a:off x="4693377" y="2109675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 flipH="1">
            <a:off x="2388327" y="2470038"/>
            <a:ext cx="217487" cy="360363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893151" y="2470038"/>
            <a:ext cx="144462" cy="3603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Oval 11"/>
          <p:cNvSpPr>
            <a:spLocks noChangeAspect="1" noChangeArrowheads="1"/>
          </p:cNvSpPr>
          <p:nvPr/>
        </p:nvSpPr>
        <p:spPr bwMode="auto">
          <a:xfrm>
            <a:off x="5483952" y="2109675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3" name="Oval 12"/>
          <p:cNvSpPr>
            <a:spLocks noChangeAspect="1" noChangeArrowheads="1"/>
          </p:cNvSpPr>
          <p:nvPr/>
        </p:nvSpPr>
        <p:spPr bwMode="auto">
          <a:xfrm>
            <a:off x="5096602" y="1461975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7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4" name="Oval 13"/>
          <p:cNvSpPr>
            <a:spLocks noChangeAspect="1" noChangeArrowheads="1"/>
          </p:cNvSpPr>
          <p:nvPr/>
        </p:nvSpPr>
        <p:spPr bwMode="auto">
          <a:xfrm>
            <a:off x="4115527" y="957150"/>
            <a:ext cx="433387" cy="431800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anchor="ctr"/>
          <a:lstStyle/>
          <a:p>
            <a:r>
              <a: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8</a:t>
            </a:r>
            <a:endParaRPr lang="en-US" altLang="zh-CN" sz="20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5" name="Freeform 14"/>
          <p:cNvSpPr/>
          <p:nvPr/>
        </p:nvSpPr>
        <p:spPr bwMode="auto">
          <a:xfrm>
            <a:off x="2847113" y="1785825"/>
            <a:ext cx="368300" cy="349250"/>
          </a:xfrm>
          <a:custGeom>
            <a:avLst/>
            <a:gdLst/>
            <a:ahLst/>
            <a:cxnLst>
              <a:cxn ang="0">
                <a:pos x="232" y="0"/>
              </a:cxn>
              <a:cxn ang="0">
                <a:pos x="0" y="220"/>
              </a:cxn>
            </a:cxnLst>
            <a:rect l="0" t="0" r="r" b="b"/>
            <a:pathLst>
              <a:path w="232" h="220">
                <a:moveTo>
                  <a:pt x="232" y="0"/>
                </a:moveTo>
                <a:lnTo>
                  <a:pt x="0" y="220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Freeform 15"/>
          <p:cNvSpPr/>
          <p:nvPr/>
        </p:nvSpPr>
        <p:spPr bwMode="auto">
          <a:xfrm>
            <a:off x="3577363" y="1811225"/>
            <a:ext cx="438150" cy="3492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76" y="220"/>
              </a:cxn>
            </a:cxnLst>
            <a:rect l="0" t="0" r="r" b="b"/>
            <a:pathLst>
              <a:path w="276" h="220">
                <a:moveTo>
                  <a:pt x="0" y="0"/>
                </a:moveTo>
                <a:lnTo>
                  <a:pt x="276" y="220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Freeform 16"/>
          <p:cNvSpPr/>
          <p:nvPr/>
        </p:nvSpPr>
        <p:spPr bwMode="auto">
          <a:xfrm>
            <a:off x="4975951" y="1811225"/>
            <a:ext cx="176212" cy="304800"/>
          </a:xfrm>
          <a:custGeom>
            <a:avLst/>
            <a:gdLst/>
            <a:ahLst/>
            <a:cxnLst>
              <a:cxn ang="0">
                <a:pos x="111" y="0"/>
              </a:cxn>
              <a:cxn ang="0">
                <a:pos x="0" y="192"/>
              </a:cxn>
            </a:cxnLst>
            <a:rect l="0" t="0" r="r" b="b"/>
            <a:pathLst>
              <a:path w="111" h="192">
                <a:moveTo>
                  <a:pt x="111" y="0"/>
                </a:moveTo>
                <a:lnTo>
                  <a:pt x="0" y="192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Freeform 17"/>
          <p:cNvSpPr/>
          <p:nvPr/>
        </p:nvSpPr>
        <p:spPr bwMode="auto">
          <a:xfrm>
            <a:off x="5463313" y="1830275"/>
            <a:ext cx="190500" cy="285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20" y="180"/>
              </a:cxn>
            </a:cxnLst>
            <a:rect l="0" t="0" r="r" b="b"/>
            <a:pathLst>
              <a:path w="120" h="180">
                <a:moveTo>
                  <a:pt x="0" y="0"/>
                </a:moveTo>
                <a:lnTo>
                  <a:pt x="120" y="180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Freeform 18"/>
          <p:cNvSpPr/>
          <p:nvPr/>
        </p:nvSpPr>
        <p:spPr bwMode="auto">
          <a:xfrm>
            <a:off x="3590063" y="1246075"/>
            <a:ext cx="533400" cy="330200"/>
          </a:xfrm>
          <a:custGeom>
            <a:avLst/>
            <a:gdLst/>
            <a:ahLst/>
            <a:cxnLst>
              <a:cxn ang="0">
                <a:pos x="336" y="0"/>
              </a:cxn>
              <a:cxn ang="0">
                <a:pos x="0" y="208"/>
              </a:cxn>
            </a:cxnLst>
            <a:rect l="0" t="0" r="r" b="b"/>
            <a:pathLst>
              <a:path w="336" h="208">
                <a:moveTo>
                  <a:pt x="336" y="0"/>
                </a:moveTo>
                <a:lnTo>
                  <a:pt x="0" y="208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Freeform 19"/>
          <p:cNvSpPr/>
          <p:nvPr/>
        </p:nvSpPr>
        <p:spPr bwMode="auto">
          <a:xfrm>
            <a:off x="4548913" y="1234963"/>
            <a:ext cx="596900" cy="3032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76" y="191"/>
              </a:cxn>
            </a:cxnLst>
            <a:rect l="0" t="0" r="r" b="b"/>
            <a:pathLst>
              <a:path w="376" h="191">
                <a:moveTo>
                  <a:pt x="0" y="0"/>
                </a:moveTo>
                <a:lnTo>
                  <a:pt x="376" y="191"/>
                </a:ln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 Box 20"/>
          <p:cNvSpPr txBox="1">
            <a:spLocks noChangeArrowheads="1"/>
          </p:cNvSpPr>
          <p:nvPr/>
        </p:nvSpPr>
        <p:spPr bwMode="auto">
          <a:xfrm>
            <a:off x="2461351" y="4125800"/>
            <a:ext cx="2087562" cy="312420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输出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8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（归位）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23" name="Group 41"/>
          <p:cNvGrpSpPr/>
          <p:nvPr/>
        </p:nvGrpSpPr>
        <p:grpSpPr bwMode="auto">
          <a:xfrm>
            <a:off x="5811004" y="2801818"/>
            <a:ext cx="4465638" cy="2846388"/>
            <a:chOff x="2698" y="1864"/>
            <a:chExt cx="2813" cy="1793"/>
          </a:xfrm>
        </p:grpSpPr>
        <p:sp>
          <p:nvSpPr>
            <p:cNvPr id="24" name="Freeform 22"/>
            <p:cNvSpPr/>
            <p:nvPr/>
          </p:nvSpPr>
          <p:spPr bwMode="auto">
            <a:xfrm>
              <a:off x="2698" y="1864"/>
              <a:ext cx="742" cy="61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42" y="614"/>
                </a:cxn>
              </a:cxnLst>
              <a:rect l="0" t="0" r="r" b="b"/>
              <a:pathLst>
                <a:path w="742" h="614">
                  <a:moveTo>
                    <a:pt x="0" y="0"/>
                  </a:moveTo>
                  <a:lnTo>
                    <a:pt x="742" y="614"/>
                  </a:lnTo>
                </a:path>
              </a:pathLst>
            </a:custGeom>
            <a:noFill/>
            <a:ln w="5715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5" name="Text Box 23"/>
            <p:cNvSpPr txBox="1">
              <a:spLocks noChangeArrowheads="1"/>
            </p:cNvSpPr>
            <p:nvPr/>
          </p:nvSpPr>
          <p:spPr bwMode="auto">
            <a:xfrm rot="2250757">
              <a:off x="2699" y="1868"/>
              <a:ext cx="1088" cy="197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18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从根结点筛选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6" name="Oval 24"/>
            <p:cNvSpPr>
              <a:spLocks noChangeAspect="1" noChangeArrowheads="1"/>
            </p:cNvSpPr>
            <p:nvPr/>
          </p:nvSpPr>
          <p:spPr bwMode="auto">
            <a:xfrm>
              <a:off x="3787" y="2523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6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7" name="Oval 25"/>
            <p:cNvSpPr>
              <a:spLocks noChangeAspect="1" noChangeArrowheads="1"/>
            </p:cNvSpPr>
            <p:nvPr/>
          </p:nvSpPr>
          <p:spPr bwMode="auto">
            <a:xfrm>
              <a:off x="3379" y="2931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8" name="Oval 26"/>
            <p:cNvSpPr>
              <a:spLocks noChangeAspect="1" noChangeArrowheads="1"/>
            </p:cNvSpPr>
            <p:nvPr/>
          </p:nvSpPr>
          <p:spPr bwMode="auto">
            <a:xfrm>
              <a:off x="3107" y="3385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9" name="Oval 28"/>
            <p:cNvSpPr>
              <a:spLocks noChangeAspect="1" noChangeArrowheads="1"/>
            </p:cNvSpPr>
            <p:nvPr/>
          </p:nvSpPr>
          <p:spPr bwMode="auto">
            <a:xfrm>
              <a:off x="4262" y="2931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Oval 29"/>
            <p:cNvSpPr>
              <a:spLocks noChangeAspect="1" noChangeArrowheads="1"/>
            </p:cNvSpPr>
            <p:nvPr/>
          </p:nvSpPr>
          <p:spPr bwMode="auto">
            <a:xfrm>
              <a:off x="4740" y="2931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1" name="Line 30"/>
            <p:cNvSpPr>
              <a:spLocks noChangeShapeType="1"/>
            </p:cNvSpPr>
            <p:nvPr/>
          </p:nvSpPr>
          <p:spPr bwMode="auto">
            <a:xfrm flipH="1">
              <a:off x="3288" y="3158"/>
              <a:ext cx="137" cy="2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2" name="Oval 32"/>
            <p:cNvSpPr>
              <a:spLocks noChangeAspect="1" noChangeArrowheads="1"/>
            </p:cNvSpPr>
            <p:nvPr/>
          </p:nvSpPr>
          <p:spPr bwMode="auto">
            <a:xfrm>
              <a:off x="5238" y="2931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0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3" name="Oval 33"/>
            <p:cNvSpPr>
              <a:spLocks noChangeAspect="1" noChangeArrowheads="1"/>
            </p:cNvSpPr>
            <p:nvPr/>
          </p:nvSpPr>
          <p:spPr bwMode="auto">
            <a:xfrm>
              <a:off x="4994" y="2523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20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4" name="Oval 34"/>
            <p:cNvSpPr>
              <a:spLocks noChangeAspect="1" noChangeArrowheads="1"/>
            </p:cNvSpPr>
            <p:nvPr/>
          </p:nvSpPr>
          <p:spPr bwMode="auto">
            <a:xfrm>
              <a:off x="4376" y="2205"/>
              <a:ext cx="273" cy="272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r>
                <a:rPr lang="en-US" altLang="zh-CN" sz="20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7</a:t>
              </a:r>
              <a:endPara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3577" y="2727"/>
              <a:ext cx="232" cy="220"/>
            </a:xfrm>
            <a:custGeom>
              <a:avLst/>
              <a:gdLst/>
              <a:ahLst/>
              <a:cxnLst>
                <a:cxn ang="0">
                  <a:pos x="232" y="0"/>
                </a:cxn>
                <a:cxn ang="0">
                  <a:pos x="0" y="220"/>
                </a:cxn>
              </a:cxnLst>
              <a:rect l="0" t="0" r="r" b="b"/>
              <a:pathLst>
                <a:path w="232" h="220">
                  <a:moveTo>
                    <a:pt x="232" y="0"/>
                  </a:moveTo>
                  <a:lnTo>
                    <a:pt x="0" y="22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4037" y="2743"/>
              <a:ext cx="276" cy="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76" y="220"/>
                </a:cxn>
              </a:cxnLst>
              <a:rect l="0" t="0" r="r" b="b"/>
              <a:pathLst>
                <a:path w="276" h="220">
                  <a:moveTo>
                    <a:pt x="0" y="0"/>
                  </a:moveTo>
                  <a:lnTo>
                    <a:pt x="276" y="22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4918" y="2743"/>
              <a:ext cx="111" cy="192"/>
            </a:xfrm>
            <a:custGeom>
              <a:avLst/>
              <a:gdLst/>
              <a:ahLst/>
              <a:cxnLst>
                <a:cxn ang="0">
                  <a:pos x="111" y="0"/>
                </a:cxn>
                <a:cxn ang="0">
                  <a:pos x="0" y="192"/>
                </a:cxn>
              </a:cxnLst>
              <a:rect l="0" t="0" r="r" b="b"/>
              <a:pathLst>
                <a:path w="111" h="192">
                  <a:moveTo>
                    <a:pt x="111" y="0"/>
                  </a:moveTo>
                  <a:lnTo>
                    <a:pt x="0" y="192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5225" y="2755"/>
              <a:ext cx="120" cy="1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0" y="180"/>
                </a:cxn>
              </a:cxnLst>
              <a:rect l="0" t="0" r="r" b="b"/>
              <a:pathLst>
                <a:path w="120" h="180">
                  <a:moveTo>
                    <a:pt x="0" y="0"/>
                  </a:moveTo>
                  <a:lnTo>
                    <a:pt x="120" y="180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4045" y="2387"/>
              <a:ext cx="336" cy="208"/>
            </a:xfrm>
            <a:custGeom>
              <a:avLst/>
              <a:gdLst/>
              <a:ahLst/>
              <a:cxnLst>
                <a:cxn ang="0">
                  <a:pos x="336" y="0"/>
                </a:cxn>
                <a:cxn ang="0">
                  <a:pos x="0" y="208"/>
                </a:cxn>
              </a:cxnLst>
              <a:rect l="0" t="0" r="r" b="b"/>
              <a:pathLst>
                <a:path w="336" h="208">
                  <a:moveTo>
                    <a:pt x="336" y="0"/>
                  </a:moveTo>
                  <a:lnTo>
                    <a:pt x="0" y="208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4649" y="2380"/>
              <a:ext cx="376" cy="1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76" y="191"/>
                </a:cxn>
              </a:cxnLst>
              <a:rect l="0" t="0" r="r" b="b"/>
              <a:pathLst>
                <a:path w="376" h="191">
                  <a:moveTo>
                    <a:pt x="0" y="0"/>
                  </a:moveTo>
                  <a:lnTo>
                    <a:pt x="376" y="191"/>
                  </a:ln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/>
            <a:lstStyle/>
            <a:p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41" name="Text Box 42"/>
          <p:cNvSpPr txBox="1">
            <a:spLocks noChangeArrowheads="1"/>
          </p:cNvSpPr>
          <p:nvPr/>
        </p:nvSpPr>
        <p:spPr bwMode="auto">
          <a:xfrm>
            <a:off x="1775520" y="3478100"/>
            <a:ext cx="4143404" cy="312420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0  6  7  4  5  1  3  2  </a:t>
            </a:r>
            <a:r>
              <a:rPr lang="en-US" altLang="zh-CN" sz="18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8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</a:t>
            </a:r>
            <a:r>
              <a:rPr lang="en-US" altLang="zh-CN" sz="18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9</a:t>
            </a:r>
            <a:endParaRPr lang="en-US" altLang="zh-CN" sz="1800" dirty="0">
              <a:solidFill>
                <a:srgbClr val="FF33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2" name="Text Box 43"/>
          <p:cNvSpPr txBox="1">
            <a:spLocks noChangeArrowheads="1"/>
          </p:cNvSpPr>
          <p:nvPr/>
        </p:nvSpPr>
        <p:spPr bwMode="auto">
          <a:xfrm>
            <a:off x="1461226" y="1349848"/>
            <a:ext cx="1944687" cy="337185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第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趟排序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43" name="Text Box 44"/>
          <p:cNvSpPr txBox="1">
            <a:spLocks noChangeArrowheads="1"/>
          </p:cNvSpPr>
          <p:nvPr/>
        </p:nvSpPr>
        <p:spPr bwMode="auto">
          <a:xfrm>
            <a:off x="2347024" y="5194197"/>
            <a:ext cx="3429024" cy="337185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其他各趟排序依此进行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44" name="组合 46"/>
          <p:cNvGrpSpPr/>
          <p:nvPr/>
        </p:nvGrpSpPr>
        <p:grpSpPr>
          <a:xfrm>
            <a:off x="2783582" y="5661249"/>
            <a:ext cx="5992862" cy="790675"/>
            <a:chOff x="1476375" y="5599439"/>
            <a:chExt cx="5992862" cy="790675"/>
          </a:xfrm>
        </p:grpSpPr>
        <p:sp>
          <p:nvSpPr>
            <p:cNvPr id="45" name="Text Box 4"/>
            <p:cNvSpPr txBox="1">
              <a:spLocks noChangeArrowheads="1"/>
            </p:cNvSpPr>
            <p:nvPr/>
          </p:nvSpPr>
          <p:spPr bwMode="auto">
            <a:xfrm>
              <a:off x="2143108" y="6072206"/>
              <a:ext cx="5326129" cy="317908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1800" dirty="0">
                  <a:solidFill>
                    <a:srgbClr val="1000E4"/>
                  </a:solidFill>
                  <a:latin typeface="Consolas" panose="020B0609020204030204" pitchFamily="49" charset="0"/>
                  <a:ea typeface="楷体" panose="02010609060101010101" pitchFamily="49" charset="-122"/>
                  <a:cs typeface="Consolas" panose="020B0609020204030204" pitchFamily="49" charset="0"/>
                </a:rPr>
                <a:t>0  1   2   3  4   5   6   7   8   9   </a:t>
              </a:r>
              <a:endParaRPr lang="en-US" altLang="zh-CN" sz="1800" dirty="0">
                <a:solidFill>
                  <a:srgbClr val="1000E4"/>
                </a:solidFill>
                <a:latin typeface="Consolas" panose="020B0609020204030204" pitchFamily="49" charset="0"/>
                <a:ea typeface="楷体" panose="02010609060101010101" pitchFamily="49" charset="-122"/>
                <a:cs typeface="Consolas" panose="020B0609020204030204" pitchFamily="49" charset="0"/>
              </a:endParaRPr>
            </a:p>
          </p:txBody>
        </p:sp>
        <p:sp>
          <p:nvSpPr>
            <p:cNvPr id="46" name="Text Box 5"/>
            <p:cNvSpPr txBox="1">
              <a:spLocks noChangeArrowheads="1"/>
            </p:cNvSpPr>
            <p:nvPr/>
          </p:nvSpPr>
          <p:spPr bwMode="auto">
            <a:xfrm>
              <a:off x="1476375" y="5599439"/>
              <a:ext cx="1943100" cy="337185"/>
            </a:xfrm>
            <a:prstGeom prst="rect">
              <a:avLst/>
            </a:prstGeom>
            <a:noFill/>
            <a:ln w="2857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最终结果：</a:t>
              </a:r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48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-0.00024 C -0.0026 0.00972 -0.00573 0.04236 -0.00977 0.06111 C -0.01354 0.08009 -0.00937 0.07801 -0.02461 0.11273 C -0.03971 0.14745 -0.08529 0.2368 -0.10117 0.26967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13" y="13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804E-17 -2.96296E-6 C 0.00234 -0.00995 0.00508 -0.02986 0.0138 -0.05995 C 0.02253 -0.09004 0.03815 -0.14444 0.05247 -0.18009 C 0.06667 -0.21551 0.08958 -0.25416 0.09935 -0.27338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61" y="-1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 animBg="1"/>
      <p:bldP spid="21" grpId="0" bldLvl="0" animBg="1"/>
      <p:bldP spid="41" grpId="0" bldLvl="0" animBg="1"/>
      <p:bldP spid="43" grpId="0" bldLvl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1999523" y="1777929"/>
            <a:ext cx="8286808" cy="82994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200" indent="-457200" algn="l">
              <a:lnSpc>
                <a:spcPct val="120000"/>
              </a:lnSpc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 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对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高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度为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h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的堆，一次“筛选”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所需进行的关键字比较的次数至多为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2(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h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-1)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018603" y="3844248"/>
            <a:ext cx="8267728" cy="116840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200" indent="-457200" algn="l">
              <a:lnSpc>
                <a:spcPct val="150000"/>
              </a:lnSpc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 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调整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“堆顶” 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 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次，总共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进行的关键字比较的次数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不超过：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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-1)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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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-2)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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 … +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 &lt; </a:t>
            </a:r>
            <a:r>
              <a:rPr lang="en-US" altLang="zh-CN" sz="2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</a:t>
            </a:r>
            <a:r>
              <a:rPr lang="en-US" altLang="zh-CN" sz="2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2000" baseline="-250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</a:t>
            </a:r>
            <a:r>
              <a:rPr lang="en-US" altLang="zh-CN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2999656" y="5378346"/>
            <a:ext cx="4884420" cy="33718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algn="l"/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因此，堆排序的时间复杂度为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</a:t>
            </a:r>
            <a:r>
              <a:rPr lang="en-US" altLang="zh-CN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2000" i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2000" i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1999523" y="2808204"/>
            <a:ext cx="8286808" cy="857256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marL="457200" indent="-457200" algn="l">
              <a:lnSpc>
                <a:spcPct val="120000"/>
              </a:lnSpc>
            </a:pPr>
            <a:r>
              <a:rPr lang="en-US" altLang="zh-CN" sz="2000"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 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对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个关键字，建成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高度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为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h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（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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 dirty="0" err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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+1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 pitchFamily="18" charset="2"/>
              </a:rPr>
              <a:t>）的堆，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所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需进行的关键字比较的次数不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超过</a:t>
            </a:r>
            <a:r>
              <a:rPr lang="en-US" altLang="zh-CN" sz="20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r>
              <a:rPr lang="en-US" altLang="zh-CN" sz="2000" i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527050" y="1301571"/>
            <a:ext cx="3103556" cy="361950"/>
          </a:xfrm>
          <a:prstGeom prst="rect">
            <a:avLst/>
          </a:prstGeom>
          <a:solidFill>
            <a:srgbClr val="6600CC"/>
          </a:solidFill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、堆排序算法分析</a:t>
            </a:r>
            <a:endParaRPr lang="zh-CN" altLang="en-US" sz="2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2999656" y="6021288"/>
            <a:ext cx="3643338" cy="337185"/>
          </a:xfrm>
          <a:prstGeom prst="rect">
            <a:avLst/>
          </a:prstGeom>
          <a:noFill/>
          <a:ln w="28575" algn="ctr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空间复杂度为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O(1)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，不稳定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0" name="左弧形箭头 7"/>
          <p:cNvSpPr/>
          <p:nvPr/>
        </p:nvSpPr>
        <p:spPr>
          <a:xfrm>
            <a:off x="2571027" y="4789372"/>
            <a:ext cx="357190" cy="928694"/>
          </a:xfrm>
          <a:prstGeom prst="curved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6" grpId="0" bldLvl="0" animBg="1"/>
      <p:bldP spid="7" grpId="0" animBg="1"/>
      <p:bldP spid="9" grpId="0" bldLvl="0" animBg="1"/>
      <p:bldP spid="1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1845440" y="1694695"/>
            <a:ext cx="8358246" cy="163004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l">
              <a:lnSpc>
                <a:spcPts val="2400"/>
              </a:lnSpc>
              <a:spcBef>
                <a:spcPts val="12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设有</a:t>
            </a: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1000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个无序的整数，希望用最快的速度挑选出其中前</a:t>
            </a: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个最大的元素，最好选用（  ）排序方法。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2400"/>
              </a:lnSpc>
              <a:spcBef>
                <a:spcPts val="1200"/>
              </a:spcBef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A.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冒泡排序</a:t>
            </a: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	B.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简单选择排序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2400"/>
              </a:lnSpc>
              <a:spcBef>
                <a:spcPts val="1200"/>
              </a:spcBef>
            </a:pP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</a:t>
            </a:r>
            <a:r>
              <a:rPr 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C.</a:t>
            </a:r>
            <a:r>
              <a:rPr lang="zh-CN" altLang="en-US" sz="20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堆排序</a:t>
            </a:r>
            <a:r>
              <a:rPr 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		D.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直接插入排序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" name="TextBox 2"/>
          <p:cNvSpPr txBox="1"/>
          <p:nvPr/>
        </p:nvSpPr>
        <p:spPr>
          <a:xfrm>
            <a:off x="2634748" y="3720722"/>
            <a:ext cx="250033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=1000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=10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9616" y="4437112"/>
            <a:ext cx="5357850" cy="122047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72000" bIns="72000" rtlCol="0">
            <a:spAutoFit/>
          </a:bodyPr>
          <a:lstStyle/>
          <a:p>
            <a:pPr marL="457200" indent="-457200" algn="l">
              <a:lnSpc>
                <a:spcPct val="150000"/>
              </a:lnSpc>
              <a:buBlip>
                <a:blip r:embed="rId1"/>
              </a:buBlip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冒泡排序的大致时间：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kn</a:t>
            </a:r>
            <a:endParaRPr lang="en-US" altLang="zh-CN" sz="2000" i="1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marL="457200" indent="-457200" algn="l">
              <a:lnSpc>
                <a:spcPct val="150000"/>
              </a:lnSpc>
              <a:buBlip>
                <a:blip r:embed="rId1"/>
              </a:buBlip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堆排序的大致时间：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k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log</a:t>
            </a:r>
            <a:r>
              <a:rPr lang="en-US" altLang="zh-CN" sz="2000" baseline="-25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。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14" name="组合 5"/>
          <p:cNvGrpSpPr/>
          <p:nvPr/>
        </p:nvGrpSpPr>
        <p:grpSpPr>
          <a:xfrm>
            <a:off x="1155801" y="1299884"/>
            <a:ext cx="1000100" cy="785817"/>
            <a:chOff x="5703182" y="3835411"/>
            <a:chExt cx="1238250" cy="1236663"/>
          </a:xfrm>
        </p:grpSpPr>
        <p:grpSp>
          <p:nvGrpSpPr>
            <p:cNvPr id="15" name="Group 19"/>
            <p:cNvGrpSpPr/>
            <p:nvPr/>
          </p:nvGrpSpPr>
          <p:grpSpPr bwMode="auto">
            <a:xfrm>
              <a:off x="5703182" y="3835411"/>
              <a:ext cx="1238250" cy="1236663"/>
              <a:chOff x="810" y="845"/>
              <a:chExt cx="827" cy="826"/>
            </a:xfrm>
          </p:grpSpPr>
          <p:sp>
            <p:nvSpPr>
              <p:cNvPr id="17" name="Oval 20"/>
              <p:cNvSpPr>
                <a:spLocks noChangeArrowheads="1"/>
              </p:cNvSpPr>
              <p:nvPr/>
            </p:nvSpPr>
            <p:spPr bwMode="gray">
              <a:xfrm>
                <a:off x="810" y="845"/>
                <a:ext cx="827" cy="826"/>
              </a:xfrm>
              <a:prstGeom prst="ellipse">
                <a:avLst/>
              </a:prstGeom>
              <a:solidFill>
                <a:srgbClr val="F8F8F8"/>
              </a:solidFill>
              <a:ln w="38100">
                <a:solidFill>
                  <a:schemeClr val="hlink"/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Oval 21"/>
              <p:cNvSpPr>
                <a:spLocks noChangeArrowheads="1"/>
              </p:cNvSpPr>
              <p:nvPr/>
            </p:nvSpPr>
            <p:spPr bwMode="gray">
              <a:xfrm>
                <a:off x="843" y="879"/>
                <a:ext cx="758" cy="758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70195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" name="Oval 22"/>
              <p:cNvSpPr>
                <a:spLocks noChangeArrowheads="1"/>
              </p:cNvSpPr>
              <p:nvPr/>
            </p:nvSpPr>
            <p:spPr bwMode="gray">
              <a:xfrm>
                <a:off x="878" y="915"/>
                <a:ext cx="690" cy="690"/>
              </a:xfrm>
              <a:prstGeom prst="ellipse">
                <a:avLst/>
              </a:prstGeom>
              <a:noFill/>
              <a:ln w="38100">
                <a:solidFill>
                  <a:schemeClr val="hlink">
                    <a:alpha val="30196"/>
                  </a:schemeClr>
                </a:solidFill>
                <a:round/>
              </a:ln>
            </p:spPr>
            <p:txBody>
              <a:bodyPr wrap="none" anchor="ctr"/>
              <a:lstStyle/>
              <a:p>
                <a:endParaRPr lang="zh-CN" altLang="zh-CN">
                  <a:latin typeface="Calibri" panose="020F050202020403020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Text Box 23"/>
            <p:cNvSpPr txBox="1">
              <a:spLocks noChangeArrowheads="1"/>
            </p:cNvSpPr>
            <p:nvPr/>
          </p:nvSpPr>
          <p:spPr bwMode="gray">
            <a:xfrm>
              <a:off x="5767676" y="4154859"/>
              <a:ext cx="1082674" cy="530638"/>
            </a:xfrm>
            <a:prstGeom prst="rect">
              <a:avLst/>
            </a:prstGeom>
            <a:noFill/>
            <a:ln w="9525" algn="ctr">
              <a:noFill/>
              <a:miter lim="800000"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zh-CN" altLang="en-US" sz="200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示例</a:t>
              </a:r>
              <a:endPara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12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/>
        </p:nvSpPr>
        <p:spPr>
          <a:xfrm>
            <a:off x="4024491" y="1657922"/>
            <a:ext cx="368300" cy="266700"/>
          </a:xfrm>
          <a:custGeom>
            <a:avLst/>
            <a:gdLst>
              <a:gd name="connsiteX0" fmla="*/ 67733 w 368300"/>
              <a:gd name="connsiteY0" fmla="*/ 118533 h 266700"/>
              <a:gd name="connsiteX1" fmla="*/ 76200 w 368300"/>
              <a:gd name="connsiteY1" fmla="*/ 211666 h 266700"/>
              <a:gd name="connsiteX2" fmla="*/ 135467 w 368300"/>
              <a:gd name="connsiteY2" fmla="*/ 266700 h 266700"/>
              <a:gd name="connsiteX3" fmla="*/ 228600 w 368300"/>
              <a:gd name="connsiteY3" fmla="*/ 266700 h 266700"/>
              <a:gd name="connsiteX4" fmla="*/ 334433 w 368300"/>
              <a:gd name="connsiteY4" fmla="*/ 249766 h 266700"/>
              <a:gd name="connsiteX5" fmla="*/ 368300 w 368300"/>
              <a:gd name="connsiteY5" fmla="*/ 203200 h 266700"/>
              <a:gd name="connsiteX6" fmla="*/ 359833 w 368300"/>
              <a:gd name="connsiteY6" fmla="*/ 114300 h 266700"/>
              <a:gd name="connsiteX7" fmla="*/ 330200 w 368300"/>
              <a:gd name="connsiteY7" fmla="*/ 16933 h 266700"/>
              <a:gd name="connsiteX8" fmla="*/ 165100 w 368300"/>
              <a:gd name="connsiteY8" fmla="*/ 0 h 266700"/>
              <a:gd name="connsiteX9" fmla="*/ 55033 w 368300"/>
              <a:gd name="connsiteY9" fmla="*/ 25400 h 266700"/>
              <a:gd name="connsiteX10" fmla="*/ 0 w 368300"/>
              <a:gd name="connsiteY10" fmla="*/ 114300 h 266700"/>
              <a:gd name="connsiteX11" fmla="*/ 67733 w 368300"/>
              <a:gd name="connsiteY11" fmla="*/ 118533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68300" h="266700">
                <a:moveTo>
                  <a:pt x="67733" y="118533"/>
                </a:moveTo>
                <a:lnTo>
                  <a:pt x="76200" y="211666"/>
                </a:lnTo>
                <a:lnTo>
                  <a:pt x="135467" y="266700"/>
                </a:lnTo>
                <a:lnTo>
                  <a:pt x="228600" y="266700"/>
                </a:lnTo>
                <a:lnTo>
                  <a:pt x="334433" y="249766"/>
                </a:lnTo>
                <a:lnTo>
                  <a:pt x="368300" y="203200"/>
                </a:lnTo>
                <a:lnTo>
                  <a:pt x="359833" y="114300"/>
                </a:lnTo>
                <a:lnTo>
                  <a:pt x="330200" y="16933"/>
                </a:lnTo>
                <a:lnTo>
                  <a:pt x="165100" y="0"/>
                </a:lnTo>
                <a:lnTo>
                  <a:pt x="55033" y="25400"/>
                </a:lnTo>
                <a:lnTo>
                  <a:pt x="0" y="114300"/>
                </a:lnTo>
                <a:lnTo>
                  <a:pt x="67733" y="118533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335360" y="1179512"/>
            <a:ext cx="10651747" cy="5633864"/>
            <a:chOff x="318816" y="509105"/>
            <a:chExt cx="10651747" cy="5633864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850"/>
            <a:stretch>
              <a:fillRect/>
            </a:stretch>
          </p:blipFill>
          <p:spPr>
            <a:xfrm>
              <a:off x="318816" y="509105"/>
              <a:ext cx="6858000" cy="5633864"/>
            </a:xfrm>
            <a:prstGeom prst="rect">
              <a:avLst/>
            </a:prstGeom>
          </p:spPr>
        </p:pic>
        <p:sp>
          <p:nvSpPr>
            <p:cNvPr id="17" name="矩形: 圆角 16"/>
            <p:cNvSpPr/>
            <p:nvPr/>
          </p:nvSpPr>
          <p:spPr>
            <a:xfrm>
              <a:off x="1177475" y="2455880"/>
              <a:ext cx="9793088" cy="3420000"/>
            </a:xfrm>
            <a:prstGeom prst="roundRect">
              <a:avLst>
                <a:gd name="adj" fmla="val 9272"/>
              </a:avLst>
            </a:prstGeom>
            <a:solidFill>
              <a:srgbClr val="D2D2D2"/>
            </a:solidFill>
            <a:ln>
              <a:noFill/>
            </a:ln>
            <a:effectLst/>
            <a:scene3d>
              <a:camera prst="orthographicFront"/>
              <a:lightRig rig="threePt" dir="t">
                <a:rot lat="0" lon="0" rev="300000"/>
              </a:lightRig>
            </a:scene3d>
            <a:sp3d extrusionH="25400">
              <a:bevelT w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215" t="44328" r="52283" b="51555"/>
            <a:stretch>
              <a:fillRect/>
            </a:stretch>
          </p:blipFill>
          <p:spPr>
            <a:xfrm>
              <a:off x="3275655" y="2320993"/>
              <a:ext cx="338809" cy="309818"/>
            </a:xfrm>
            <a:custGeom>
              <a:avLst/>
              <a:gdLst>
                <a:gd name="connsiteX0" fmla="*/ 367357 w 968697"/>
                <a:gd name="connsiteY0" fmla="*/ 0 h 885813"/>
                <a:gd name="connsiteX1" fmla="*/ 812268 w 968697"/>
                <a:gd name="connsiteY1" fmla="*/ 46833 h 885813"/>
                <a:gd name="connsiteX2" fmla="*/ 952762 w 968697"/>
                <a:gd name="connsiteY2" fmla="*/ 257577 h 885813"/>
                <a:gd name="connsiteX3" fmla="*/ 963186 w 968697"/>
                <a:gd name="connsiteY3" fmla="*/ 346175 h 885813"/>
                <a:gd name="connsiteX4" fmla="*/ 954926 w 968697"/>
                <a:gd name="connsiteY4" fmla="*/ 345987 h 885813"/>
                <a:gd name="connsiteX5" fmla="*/ 957680 w 968697"/>
                <a:gd name="connsiteY5" fmla="*/ 453401 h 885813"/>
                <a:gd name="connsiteX6" fmla="*/ 957680 w 968697"/>
                <a:gd name="connsiteY6" fmla="*/ 494714 h 885813"/>
                <a:gd name="connsiteX7" fmla="*/ 968697 w 968697"/>
                <a:gd name="connsiteY7" fmla="*/ 673738 h 885813"/>
                <a:gd name="connsiteX8" fmla="*/ 918907 w 968697"/>
                <a:gd name="connsiteY8" fmla="*/ 757595 h 885813"/>
                <a:gd name="connsiteX9" fmla="*/ 914440 w 968697"/>
                <a:gd name="connsiteY9" fmla="*/ 762807 h 885813"/>
                <a:gd name="connsiteX10" fmla="*/ 740097 w 968697"/>
                <a:gd name="connsiteY10" fmla="*/ 847254 h 885813"/>
                <a:gd name="connsiteX11" fmla="*/ 544547 w 968697"/>
                <a:gd name="connsiteY11" fmla="*/ 883059 h 885813"/>
                <a:gd name="connsiteX12" fmla="*/ 351752 w 968697"/>
                <a:gd name="connsiteY12" fmla="*/ 885813 h 885813"/>
                <a:gd name="connsiteX13" fmla="*/ 203024 w 968697"/>
                <a:gd name="connsiteY13" fmla="*/ 863779 h 885813"/>
                <a:gd name="connsiteX14" fmla="*/ 109381 w 968697"/>
                <a:gd name="connsiteY14" fmla="*/ 808695 h 885813"/>
                <a:gd name="connsiteX15" fmla="*/ 43280 w 968697"/>
                <a:gd name="connsiteY15" fmla="*/ 701280 h 885813"/>
                <a:gd name="connsiteX16" fmla="*/ 21246 w 968697"/>
                <a:gd name="connsiteY16" fmla="*/ 613146 h 885813"/>
                <a:gd name="connsiteX17" fmla="*/ 15738 w 968697"/>
                <a:gd name="connsiteY17" fmla="*/ 475435 h 885813"/>
                <a:gd name="connsiteX18" fmla="*/ 29509 w 968697"/>
                <a:gd name="connsiteY18" fmla="*/ 312936 h 885813"/>
                <a:gd name="connsiteX19" fmla="*/ 21246 w 968697"/>
                <a:gd name="connsiteY19" fmla="*/ 213784 h 885813"/>
                <a:gd name="connsiteX20" fmla="*/ 0 w 968697"/>
                <a:gd name="connsiteY20" fmla="*/ 119143 h 88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697" h="885813">
                  <a:moveTo>
                    <a:pt x="367357" y="0"/>
                  </a:moveTo>
                  <a:lnTo>
                    <a:pt x="812268" y="46833"/>
                  </a:lnTo>
                  <a:lnTo>
                    <a:pt x="952762" y="257577"/>
                  </a:lnTo>
                  <a:lnTo>
                    <a:pt x="963186" y="346175"/>
                  </a:lnTo>
                  <a:lnTo>
                    <a:pt x="954926" y="345987"/>
                  </a:lnTo>
                  <a:lnTo>
                    <a:pt x="957680" y="453401"/>
                  </a:lnTo>
                  <a:lnTo>
                    <a:pt x="957680" y="494714"/>
                  </a:lnTo>
                  <a:lnTo>
                    <a:pt x="968697" y="673738"/>
                  </a:lnTo>
                  <a:lnTo>
                    <a:pt x="918907" y="757595"/>
                  </a:lnTo>
                  <a:lnTo>
                    <a:pt x="914440" y="762807"/>
                  </a:lnTo>
                  <a:lnTo>
                    <a:pt x="740097" y="847254"/>
                  </a:lnTo>
                  <a:lnTo>
                    <a:pt x="544547" y="883059"/>
                  </a:lnTo>
                  <a:lnTo>
                    <a:pt x="351752" y="885813"/>
                  </a:lnTo>
                  <a:lnTo>
                    <a:pt x="203024" y="863779"/>
                  </a:lnTo>
                  <a:lnTo>
                    <a:pt x="109381" y="808695"/>
                  </a:lnTo>
                  <a:lnTo>
                    <a:pt x="43280" y="701280"/>
                  </a:lnTo>
                  <a:lnTo>
                    <a:pt x="21246" y="613146"/>
                  </a:lnTo>
                  <a:lnTo>
                    <a:pt x="15738" y="475435"/>
                  </a:lnTo>
                  <a:lnTo>
                    <a:pt x="29509" y="312936"/>
                  </a:lnTo>
                  <a:lnTo>
                    <a:pt x="21246" y="213784"/>
                  </a:lnTo>
                  <a:lnTo>
                    <a:pt x="0" y="119143"/>
                  </a:lnTo>
                  <a:close/>
                </a:path>
              </a:pathLst>
            </a:cu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16" t="45213" r="83492" b="49971"/>
            <a:stretch>
              <a:fillRect/>
            </a:stretch>
          </p:blipFill>
          <p:spPr>
            <a:xfrm rot="720234">
              <a:off x="1191184" y="2348810"/>
              <a:ext cx="310013" cy="404486"/>
            </a:xfrm>
            <a:custGeom>
              <a:avLst/>
              <a:gdLst>
                <a:gd name="connsiteX0" fmla="*/ 395577 w 612819"/>
                <a:gd name="connsiteY0" fmla="*/ 0 h 799568"/>
                <a:gd name="connsiteX1" fmla="*/ 412266 w 612819"/>
                <a:gd name="connsiteY1" fmla="*/ 14603 h 799568"/>
                <a:gd name="connsiteX2" fmla="*/ 400744 w 612819"/>
                <a:gd name="connsiteY2" fmla="*/ 39568 h 799568"/>
                <a:gd name="connsiteX3" fmla="*/ 541209 w 612819"/>
                <a:gd name="connsiteY3" fmla="*/ 158000 h 799568"/>
                <a:gd name="connsiteX4" fmla="*/ 604556 w 612819"/>
                <a:gd name="connsiteY4" fmla="*/ 262660 h 799568"/>
                <a:gd name="connsiteX5" fmla="*/ 612819 w 612819"/>
                <a:gd name="connsiteY5" fmla="*/ 345286 h 799568"/>
                <a:gd name="connsiteX6" fmla="*/ 610193 w 612819"/>
                <a:gd name="connsiteY6" fmla="*/ 450298 h 799568"/>
                <a:gd name="connsiteX7" fmla="*/ 572324 w 612819"/>
                <a:gd name="connsiteY7" fmla="*/ 555490 h 799568"/>
                <a:gd name="connsiteX8" fmla="*/ 361911 w 612819"/>
                <a:gd name="connsiteY8" fmla="*/ 799568 h 799568"/>
                <a:gd name="connsiteX9" fmla="*/ 168330 w 612819"/>
                <a:gd name="connsiteY9" fmla="*/ 799568 h 799568"/>
                <a:gd name="connsiteX10" fmla="*/ 0 w 612819"/>
                <a:gd name="connsiteY10" fmla="*/ 639655 h 799568"/>
                <a:gd name="connsiteX11" fmla="*/ 42083 w 612819"/>
                <a:gd name="connsiteY11" fmla="*/ 361909 h 799568"/>
                <a:gd name="connsiteX12" fmla="*/ 185164 w 612819"/>
                <a:gd name="connsiteY12" fmla="*/ 134665 h 79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12819" h="799568">
                  <a:moveTo>
                    <a:pt x="395577" y="0"/>
                  </a:moveTo>
                  <a:lnTo>
                    <a:pt x="412266" y="14603"/>
                  </a:lnTo>
                  <a:lnTo>
                    <a:pt x="400744" y="39568"/>
                  </a:lnTo>
                  <a:lnTo>
                    <a:pt x="541209" y="158000"/>
                  </a:lnTo>
                  <a:lnTo>
                    <a:pt x="604556" y="262660"/>
                  </a:lnTo>
                  <a:lnTo>
                    <a:pt x="612819" y="345286"/>
                  </a:lnTo>
                  <a:lnTo>
                    <a:pt x="610193" y="450298"/>
                  </a:lnTo>
                  <a:lnTo>
                    <a:pt x="572324" y="555490"/>
                  </a:lnTo>
                  <a:lnTo>
                    <a:pt x="361911" y="799568"/>
                  </a:lnTo>
                  <a:lnTo>
                    <a:pt x="168330" y="799568"/>
                  </a:lnTo>
                  <a:lnTo>
                    <a:pt x="0" y="639655"/>
                  </a:lnTo>
                  <a:lnTo>
                    <a:pt x="42083" y="361909"/>
                  </a:lnTo>
                  <a:lnTo>
                    <a:pt x="185164" y="134665"/>
                  </a:lnTo>
                  <a:close/>
                </a:path>
              </a:pathLst>
            </a:custGeom>
          </p:spPr>
        </p:pic>
      </p:grpSp>
      <p:sp>
        <p:nvSpPr>
          <p:cNvPr id="44" name="Text Box 2"/>
          <p:cNvSpPr txBox="1">
            <a:spLocks noChangeArrowheads="1"/>
          </p:cNvSpPr>
          <p:nvPr/>
        </p:nvSpPr>
        <p:spPr bwMode="auto">
          <a:xfrm>
            <a:off x="1991544" y="3315450"/>
            <a:ext cx="8358246" cy="320992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252000" tIns="180000" rIns="144000" bIns="180000">
            <a:spAutoFit/>
          </a:bodyPr>
          <a:lstStyle/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void </a:t>
            </a:r>
            <a:r>
              <a:rPr kumimoji="1" lang="en-US" altLang="zh-CN" sz="1800" dirty="0" err="1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BubbleSort</a:t>
            </a: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kumimoji="1"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R[]</a:t>
            </a:r>
            <a:r>
              <a:rPr kumimoji="1"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n)</a:t>
            </a:r>
            <a:endParaRPr kumimoji="1"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</a:t>
            </a:r>
            <a:r>
              <a:rPr kumimoji="1"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kumimoji="1"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j;  </a:t>
            </a:r>
            <a:r>
              <a:rPr kumimoji="1"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temp;</a:t>
            </a:r>
            <a:endParaRPr kumimoji="1"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for (</a:t>
            </a:r>
            <a:r>
              <a:rPr kumimoji="1"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=0;i&lt;n-1;i++) </a:t>
            </a:r>
            <a:endParaRPr kumimoji="1"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{</a:t>
            </a:r>
            <a:endParaRPr kumimoji="1"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for (j=n-1;j&gt;</a:t>
            </a:r>
            <a:r>
              <a:rPr kumimoji="1"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i;j</a:t>
            </a: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--)  		</a:t>
            </a:r>
            <a:r>
              <a:rPr kumimoji="1"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kumimoji="1"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比较找本趟最小关键字的元素</a:t>
            </a:r>
            <a:endParaRPr kumimoji="1"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kumimoji="1"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</a:t>
            </a:r>
            <a:r>
              <a:rPr kumimoji="1"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if (R[j].key&lt;R[j-1].key)	</a:t>
            </a:r>
            <a:r>
              <a:rPr kumimoji="1"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kumimoji="1"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反序</a:t>
            </a:r>
            <a:r>
              <a:rPr kumimoji="1"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endParaRPr kumimoji="1" lang="en-US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kumimoji="1"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     swap(R[j],R[j-1]);    	</a:t>
            </a:r>
            <a:r>
              <a:rPr kumimoji="1"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//R[j]</a:t>
            </a:r>
            <a:r>
              <a:rPr kumimoji="1"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Symbol" panose="05050102010706020507"/>
              </a:rPr>
              <a:t></a:t>
            </a:r>
            <a:r>
              <a:rPr kumimoji="1"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R[j-1]</a:t>
            </a:r>
            <a:endParaRPr kumimoji="1"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}</a:t>
            </a:r>
            <a:endParaRPr kumimoji="1"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kumimoji="1"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 </a:t>
            </a:r>
            <a:endParaRPr kumimoji="1"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3" name="TextBox 3"/>
          <p:cNvSpPr txBox="1"/>
          <p:nvPr/>
        </p:nvSpPr>
        <p:spPr>
          <a:xfrm>
            <a:off x="407443" y="850360"/>
            <a:ext cx="3096269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冒泡排序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2"/>
          <p:cNvSpPr txBox="1">
            <a:spLocks noChangeArrowheads="1"/>
          </p:cNvSpPr>
          <p:nvPr/>
        </p:nvSpPr>
        <p:spPr bwMode="auto">
          <a:xfrm>
            <a:off x="527050" y="1611166"/>
            <a:ext cx="3786214" cy="361950"/>
          </a:xfrm>
          <a:prstGeom prst="rect">
            <a:avLst/>
          </a:prstGeom>
          <a:solidFill>
            <a:srgbClr val="006600"/>
          </a:solidFill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zh-CN" altLang="en-US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数据结构经典算法的启示</a:t>
            </a:r>
            <a:endParaRPr lang="zh-CN" altLang="en-US" sz="2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065964" y="2222534"/>
            <a:ext cx="2357454" cy="38925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72000" bIns="72000"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简单选择排序算法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3208840" y="3638584"/>
            <a:ext cx="1949444" cy="38925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72000" bIns="72000"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堆排序算法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4423286" y="2943259"/>
            <a:ext cx="4286280" cy="3124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l" eaLnBrk="1" hangingPunct="1">
              <a:spcBef>
                <a:spcPct val="50000"/>
              </a:spcBef>
            </a:pPr>
            <a:r>
              <a:rPr lang="zh-CN" altLang="en-US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利用了连续多次查找</a:t>
            </a:r>
            <a:r>
              <a:rPr lang="zh-CN" altLang="en-US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最大元素的</a:t>
            </a:r>
            <a:r>
              <a:rPr lang="zh-CN" altLang="en-US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特性</a:t>
            </a:r>
            <a:endParaRPr lang="zh-CN" altLang="en-US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4074026" y="2727359"/>
            <a:ext cx="215900" cy="863600"/>
          </a:xfrm>
          <a:prstGeom prst="downArrow">
            <a:avLst>
              <a:gd name="adj1" fmla="val 50000"/>
              <a:gd name="adj2" fmla="val 100000"/>
            </a:avLst>
          </a:prstGeom>
          <a:solidFill>
            <a:srgbClr val="808000"/>
          </a:solidFill>
          <a:ln w="9525">
            <a:solidFill>
              <a:srgbClr val="3366CC"/>
            </a:solidFill>
            <a:miter lim="800000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TextBox 7"/>
          <p:cNvSpPr txBox="1"/>
          <p:nvPr/>
        </p:nvSpPr>
        <p:spPr>
          <a:xfrm>
            <a:off x="2351584" y="4437112"/>
            <a:ext cx="785818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3200"/>
              </a:lnSpc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在操作系统中，将多个进程放在一个队列中，每个进程有一个优先级，总是出队优先级最高的进程执行。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l">
              <a:lnSpc>
                <a:spcPts val="3200"/>
              </a:lnSpc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采用</a:t>
            </a:r>
            <a:r>
              <a:rPr lang="zh-CN" altLang="en-US" sz="2000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优先队列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，用</a:t>
            </a:r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堆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来实现！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10.4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3"/>
          <p:cNvSpPr txBox="1"/>
          <p:nvPr/>
        </p:nvSpPr>
        <p:spPr>
          <a:xfrm>
            <a:off x="407443" y="850360"/>
            <a:ext cx="2232173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10.4.2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堆排序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204718" y="1301821"/>
            <a:ext cx="6929486" cy="4603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>
            <a:spAutoFit/>
          </a:bodyPr>
          <a:lstStyle/>
          <a:p>
            <a:pPr algn="l">
              <a:lnSpc>
                <a:spcPct val="120000"/>
              </a:lnSpc>
              <a:spcBef>
                <a:spcPct val="50000"/>
              </a:spcBef>
            </a:pPr>
            <a:r>
              <a:rPr lang="zh-CN" altLang="en-US" sz="2000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采用前面的冒泡排序方法对</a:t>
            </a:r>
            <a:r>
              <a:rPr lang="en-US" altLang="zh-CN" sz="200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(2</a:t>
            </a:r>
            <a:r>
              <a:rPr lang="zh-CN" altLang="en-US" sz="200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r>
              <a:rPr lang="zh-CN" altLang="en-US" sz="200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200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r>
              <a:rPr lang="zh-CN" altLang="en-US" sz="200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200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r>
              <a:rPr lang="en-US" altLang="zh-CN" sz="2000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r>
              <a:rPr lang="zh-CN" altLang="en-US" sz="2000" dirty="0">
                <a:solidFill>
                  <a:srgbClr val="333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进行排序</a:t>
            </a:r>
            <a:endParaRPr lang="zh-CN" altLang="en-US" sz="2000" dirty="0">
              <a:solidFill>
                <a:srgbClr val="3333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2490470" y="2159076"/>
            <a:ext cx="1571636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初始关键字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347858" y="2159076"/>
            <a:ext cx="428628" cy="4286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62238" y="2159076"/>
            <a:ext cx="428628" cy="4286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776618" y="2159076"/>
            <a:ext cx="428628" cy="4286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490998" y="2159076"/>
            <a:ext cx="428628" cy="4286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4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205378" y="2159076"/>
            <a:ext cx="428628" cy="4286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5</a:t>
            </a:r>
            <a:endParaRPr lang="en-US" altLang="zh-CN" sz="20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133412" y="2873456"/>
            <a:ext cx="4500594" cy="428628"/>
            <a:chOff x="1643042" y="2285992"/>
            <a:chExt cx="4500594" cy="428628"/>
          </a:xfrm>
        </p:grpSpPr>
        <p:sp>
          <p:nvSpPr>
            <p:cNvPr id="19" name="矩形 18"/>
            <p:cNvSpPr/>
            <p:nvPr/>
          </p:nvSpPr>
          <p:spPr>
            <a:xfrm>
              <a:off x="285748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357186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28624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00062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715008" y="228599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4" name="TextBox 20"/>
            <p:cNvSpPr txBox="1"/>
            <p:nvPr/>
          </p:nvSpPr>
          <p:spPr>
            <a:xfrm>
              <a:off x="1643042" y="2314510"/>
              <a:ext cx="64294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8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=0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133412" y="3587836"/>
            <a:ext cx="4500594" cy="428628"/>
            <a:chOff x="1643042" y="3000372"/>
            <a:chExt cx="4500594" cy="428628"/>
          </a:xfrm>
        </p:grpSpPr>
        <p:sp>
          <p:nvSpPr>
            <p:cNvPr id="26" name="矩形 25"/>
            <p:cNvSpPr/>
            <p:nvPr/>
          </p:nvSpPr>
          <p:spPr>
            <a:xfrm>
              <a:off x="285748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357186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428624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500062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5715008" y="300037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1" name="TextBox 26"/>
            <p:cNvSpPr txBox="1"/>
            <p:nvPr/>
          </p:nvSpPr>
          <p:spPr>
            <a:xfrm>
              <a:off x="1643042" y="3028890"/>
              <a:ext cx="64294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8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=1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133412" y="4302216"/>
            <a:ext cx="4500594" cy="428628"/>
            <a:chOff x="1643042" y="3714752"/>
            <a:chExt cx="4500594" cy="428628"/>
          </a:xfrm>
        </p:grpSpPr>
        <p:sp>
          <p:nvSpPr>
            <p:cNvPr id="33" name="矩形 32"/>
            <p:cNvSpPr/>
            <p:nvPr/>
          </p:nvSpPr>
          <p:spPr>
            <a:xfrm>
              <a:off x="285748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57186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428624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500062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715008" y="371475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38" name="TextBox 32"/>
            <p:cNvSpPr txBox="1"/>
            <p:nvPr/>
          </p:nvSpPr>
          <p:spPr>
            <a:xfrm>
              <a:off x="1643042" y="3743270"/>
              <a:ext cx="64294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8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=2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133412" y="5016596"/>
            <a:ext cx="4500594" cy="428628"/>
            <a:chOff x="1643042" y="4429132"/>
            <a:chExt cx="4500594" cy="428628"/>
          </a:xfrm>
        </p:grpSpPr>
        <p:sp>
          <p:nvSpPr>
            <p:cNvPr id="40" name="矩形 39"/>
            <p:cNvSpPr/>
            <p:nvPr/>
          </p:nvSpPr>
          <p:spPr>
            <a:xfrm>
              <a:off x="285748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1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57186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2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428624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3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00062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4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5715008" y="4429132"/>
              <a:ext cx="428628" cy="42862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>
                  <a:solidFill>
                    <a:srgbClr val="1000E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5</a:t>
              </a:r>
              <a:endPara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45" name="TextBox 38"/>
            <p:cNvSpPr txBox="1"/>
            <p:nvPr/>
          </p:nvSpPr>
          <p:spPr>
            <a:xfrm>
              <a:off x="1643042" y="4457650"/>
              <a:ext cx="642942" cy="312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1800" i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i</a:t>
              </a:r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=3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7919758" y="2744504"/>
            <a:ext cx="1785950" cy="533400"/>
            <a:chOff x="6572264" y="2143116"/>
            <a:chExt cx="1785950" cy="533400"/>
          </a:xfrm>
        </p:grpSpPr>
        <p:sp>
          <p:nvSpPr>
            <p:cNvPr id="47" name="左箭头 43"/>
            <p:cNvSpPr/>
            <p:nvPr/>
          </p:nvSpPr>
          <p:spPr>
            <a:xfrm>
              <a:off x="6572264" y="2357430"/>
              <a:ext cx="571504" cy="285752"/>
            </a:xfrm>
            <a:prstGeom prst="left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8" name="TextBox 44"/>
            <p:cNvSpPr txBox="1"/>
            <p:nvPr/>
          </p:nvSpPr>
          <p:spPr>
            <a:xfrm>
              <a:off x="7072330" y="2143116"/>
              <a:ext cx="1285884" cy="533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已经全部有序了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</p:grpSp>
      <p:sp>
        <p:nvSpPr>
          <p:cNvPr id="50" name="TextBox 47"/>
          <p:cNvSpPr txBox="1"/>
          <p:nvPr/>
        </p:nvSpPr>
        <p:spPr>
          <a:xfrm>
            <a:off x="1704652" y="5682734"/>
            <a:ext cx="285752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如何提高效率？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cxnSp>
        <p:nvCxnSpPr>
          <p:cNvPr id="51" name="直接箭头连接符 50"/>
          <p:cNvCxnSpPr>
            <a:stCxn id="13" idx="3"/>
            <a:endCxn id="14" idx="1"/>
          </p:cNvCxnSpPr>
          <p:nvPr/>
        </p:nvCxnSpPr>
        <p:spPr>
          <a:xfrm>
            <a:off x="4776486" y="2373390"/>
            <a:ext cx="285752" cy="1588"/>
          </a:xfrm>
          <a:prstGeom prst="straightConnector1">
            <a:avLst/>
          </a:prstGeom>
          <a:ln w="28575">
            <a:solidFill>
              <a:srgbClr val="FF00FF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6"/>
          <p:cNvSpPr txBox="1"/>
          <p:nvPr/>
        </p:nvSpPr>
        <p:spPr>
          <a:xfrm>
            <a:off x="131685" y="6089647"/>
            <a:ext cx="12147122" cy="49149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一旦某一趟比较时不出现元素交换，说明已排好序了，就可以结束本算法。</a:t>
            </a:r>
            <a:endParaRPr lang="zh-CN" altLang="en-US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01"/>
          <a:stretch>
            <a:fillRect/>
          </a:stretch>
        </p:blipFill>
        <p:spPr>
          <a:xfrm>
            <a:off x="8634138" y="588956"/>
            <a:ext cx="3557862" cy="4452974"/>
          </a:xfrm>
          <a:prstGeom prst="rect">
            <a:avLst/>
          </a:prstGeom>
        </p:spPr>
      </p:pic>
      <p:sp>
        <p:nvSpPr>
          <p:cNvPr id="53" name="TextBox 3"/>
          <p:cNvSpPr txBox="1"/>
          <p:nvPr/>
        </p:nvSpPr>
        <p:spPr>
          <a:xfrm>
            <a:off x="407443" y="850360"/>
            <a:ext cx="3096269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冒泡排序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4" dur="80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5" dur="80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80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41" dur="8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42" dur="8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8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36"/>
          <a:stretch>
            <a:fillRect/>
          </a:stretch>
        </p:blipFill>
        <p:spPr>
          <a:xfrm>
            <a:off x="6888088" y="1008112"/>
            <a:ext cx="5303912" cy="5805264"/>
          </a:xfrm>
          <a:prstGeom prst="rect">
            <a:avLst/>
          </a:prstGeom>
        </p:spPr>
      </p:pic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>
          <a:xfrm>
            <a:off x="8048130" y="74959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algn="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1400" b="1" kern="1200">
                <a:solidFill>
                  <a:srgbClr val="FF0000"/>
                </a:solidFill>
                <a:latin typeface="Consolas" panose="020B0609020204030204" pitchFamily="49" charset="0"/>
                <a:ea typeface="楷体_GB2312" pitchFamily="49" charset="-122"/>
                <a:cs typeface="Consolas" panose="020B0609020204030204" pitchFamily="49" charset="0"/>
              </a:defRPr>
            </a:lvl1pPr>
            <a:lvl2pPr marL="4572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2pPr>
            <a:lvl3pPr marL="9144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3pPr>
            <a:lvl4pPr marL="13716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4pPr>
            <a:lvl5pPr marL="1828800" algn="ctr" rtl="0" fontAlgn="base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kumimoji="1" sz="2400" b="1" kern="1200">
                <a:solidFill>
                  <a:srgbClr val="0033CC"/>
                </a:solidFill>
                <a:latin typeface="Times New Roman" panose="02020603050405020304" pitchFamily="18" charset="0"/>
                <a:ea typeface="楷体_GB2312" pitchFamily="49" charset="-122"/>
                <a:cs typeface="+mn-cs"/>
              </a:defRPr>
            </a:lvl9pPr>
          </a:lstStyle>
          <a:p>
            <a:fld id="{7AF016A1-9F15-429F-9EFD-84004B73C732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/43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911424" y="1591767"/>
            <a:ext cx="8429684" cy="45935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252000" tIns="180000" rIns="144000" bIns="180000">
            <a:spAutoFit/>
          </a:bodyPr>
          <a:lstStyle/>
          <a:p>
            <a:pPr algn="just">
              <a:lnSpc>
                <a:spcPct val="9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void </a:t>
            </a:r>
            <a:r>
              <a:rPr lang="en-US" altLang="zh-CN" sz="1800" dirty="0" err="1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BubbleSort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R[]</a:t>
            </a: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n)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i</a:t>
            </a: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  </a:t>
            </a:r>
            <a:r>
              <a:rPr lang="en-US" altLang="zh-CN" sz="1800" dirty="0" err="1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bool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exchange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 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temp;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for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0;i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&lt;n-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1;i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++) 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{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</a:t>
            </a: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exchange=false;</a:t>
            </a:r>
            <a:endParaRPr lang="en-US" altLang="zh-CN" sz="180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for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(j=n-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1;j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&gt;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i;j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--)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</a:t>
            </a: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比较，找出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最小关键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字的元素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if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(R[j].key&lt;R[j-1].key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 	</a:t>
            </a:r>
            <a:r>
              <a:rPr lang="en-US" altLang="zh-CN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反序</a:t>
            </a:r>
            <a:r>
              <a:rPr lang="zh-CN" altLang="en-US" sz="180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交换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 {  swap(R[j],R[j-1]);</a:t>
            </a:r>
            <a:endParaRPr lang="en-US" altLang="zh-CN" sz="180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    exchange=true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if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exchange==false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 return;  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中途结束算法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zh-CN" altLang="en-US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ct val="70000"/>
              </a:lnSpc>
              <a:spcBef>
                <a:spcPct val="5000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9" name="TextBox 3"/>
          <p:cNvSpPr txBox="1"/>
          <p:nvPr/>
        </p:nvSpPr>
        <p:spPr>
          <a:xfrm>
            <a:off x="407443" y="850360"/>
            <a:ext cx="3096269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冒泡排序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Box 3"/>
          <p:cNvSpPr txBox="1">
            <a:spLocks noChangeArrowheads="1"/>
          </p:cNvSpPr>
          <p:nvPr/>
        </p:nvSpPr>
        <p:spPr bwMode="auto">
          <a:xfrm>
            <a:off x="1632641" y="1829987"/>
            <a:ext cx="7110265" cy="102933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72000" bIns="72000">
            <a:spAutoFit/>
          </a:bodyPr>
          <a:lstStyle/>
          <a:p>
            <a:pPr marL="457200" indent="-457200" algn="l">
              <a:lnSpc>
                <a:spcPct val="120000"/>
              </a:lnSpc>
              <a:buBlip>
                <a:blip r:embed="rId1"/>
              </a:buBlip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最好的情况（关键字在元素序列中正序）：只需进行一趟冒泡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2" name="Text Box 7"/>
          <p:cNvSpPr txBox="1">
            <a:spLocks noChangeArrowheads="1"/>
          </p:cNvSpPr>
          <p:nvPr/>
        </p:nvSpPr>
        <p:spPr bwMode="auto">
          <a:xfrm>
            <a:off x="6910582" y="3832776"/>
            <a:ext cx="370840" cy="38608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algn="l"/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0</a:t>
            </a:r>
            <a:endParaRPr lang="en-US" altLang="zh-CN" b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3" name="Rectangle 8"/>
          <p:cNvSpPr>
            <a:spLocks noChangeArrowheads="1"/>
          </p:cNvSpPr>
          <p:nvPr/>
        </p:nvSpPr>
        <p:spPr bwMode="auto">
          <a:xfrm>
            <a:off x="6057935" y="3272387"/>
            <a:ext cx="2621280" cy="38608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algn="l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“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移动”的次数：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4" name="Text Box 4"/>
          <p:cNvSpPr txBox="1">
            <a:spLocks noChangeArrowheads="1"/>
          </p:cNvSpPr>
          <p:nvPr/>
        </p:nvSpPr>
        <p:spPr bwMode="auto">
          <a:xfrm>
            <a:off x="1660853" y="3256512"/>
            <a:ext cx="2621280" cy="38608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algn="l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“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比较”的次数：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5" name="Text Box 10"/>
          <p:cNvSpPr txBox="1">
            <a:spLocks noChangeArrowheads="1"/>
          </p:cNvSpPr>
          <p:nvPr/>
        </p:nvSpPr>
        <p:spPr bwMode="auto">
          <a:xfrm>
            <a:off x="2386668" y="3866749"/>
            <a:ext cx="701675" cy="38608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pPr algn="l"/>
            <a:r>
              <a:rPr lang="en-US" altLang="zh-CN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endParaRPr lang="en-US" altLang="zh-CN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56" name="TextBox 9"/>
          <p:cNvSpPr txBox="1"/>
          <p:nvPr/>
        </p:nvSpPr>
        <p:spPr>
          <a:xfrm>
            <a:off x="2351584" y="4581128"/>
            <a:ext cx="2714644" cy="386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时间复杂度为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55" t="9005"/>
          <a:stretch>
            <a:fillRect/>
          </a:stretch>
        </p:blipFill>
        <p:spPr>
          <a:xfrm flipH="1">
            <a:off x="6910582" y="764704"/>
            <a:ext cx="5281418" cy="5996526"/>
          </a:xfrm>
          <a:prstGeom prst="rect">
            <a:avLst/>
          </a:prstGeom>
        </p:spPr>
      </p:pic>
      <p:sp>
        <p:nvSpPr>
          <p:cNvPr id="14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冒泡排序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1448780" y="1557752"/>
            <a:ext cx="9288000" cy="512445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72000" bIns="72000">
            <a:spAutoFit/>
          </a:bodyPr>
          <a:lstStyle/>
          <a:p>
            <a:pPr marL="457200" indent="-457200" algn="l">
              <a:lnSpc>
                <a:spcPct val="120000"/>
              </a:lnSpc>
              <a:buBlip>
                <a:blip r:embed="rId1"/>
              </a:buBlip>
            </a:pP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最坏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的情况（关键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字在元素序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列中反序）：需进行</a:t>
            </a:r>
            <a:r>
              <a:rPr lang="en-US" altLang="zh-CN" sz="2000" i="1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趟冒泡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1416000" y="2045398"/>
            <a:ext cx="9360000" cy="31292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252000" tIns="180000" rIns="144000" bIns="180000">
            <a:spAutoFit/>
          </a:bodyPr>
          <a:lstStyle/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void </a:t>
            </a:r>
            <a:r>
              <a:rPr lang="en-US" altLang="zh-CN" sz="1800" dirty="0" err="1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BubbleSort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R[]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int n)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{  int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，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j;  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bool exchange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;  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RecType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temp;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for (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=0;i&lt;n-1;i++) 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{   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exchange=false;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for (j=n-1;j&gt;</a:t>
            </a:r>
            <a:r>
              <a:rPr lang="en-US" altLang="zh-CN" sz="1800" dirty="0" err="1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i;j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--)</a:t>
            </a: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　　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//R[i..n-1]:n-</a:t>
            </a:r>
            <a:r>
              <a:rPr lang="en-US" altLang="zh-CN" sz="1800" dirty="0" err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个元素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,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比较次数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n-i-1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if (R[j].key&lt;R[j-1].key) 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反序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  <a:sym typeface="Wingdings" panose="05000000000000000000"/>
              </a:rPr>
              <a:t>交换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	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 {  swap(R[j],R[j-1]);	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交换：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3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次移动</a:t>
            </a:r>
            <a:endParaRPr lang="en-US" altLang="zh-CN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      exchange=true;</a:t>
            </a:r>
            <a:endParaRPr lang="en-US" altLang="zh-CN" sz="1800" dirty="0">
              <a:solidFill>
                <a:srgbClr val="FF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	   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    if (</a:t>
            </a:r>
            <a:r>
              <a:rPr lang="en-US" altLang="zh-CN" sz="1800" dirty="0">
                <a:solidFill>
                  <a:srgbClr val="FF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exchange==false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 return;  </a:t>
            </a:r>
            <a:r>
              <a:rPr lang="en-US" altLang="zh-CN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//</a:t>
            </a:r>
            <a:r>
              <a:rPr lang="zh-CN" altLang="en-US" sz="18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中途结束算法</a:t>
            </a:r>
            <a:endParaRPr lang="zh-CN" altLang="en-US" sz="18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zh-CN" altLang="en-US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   </a:t>
            </a: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  <a:p>
            <a:pPr algn="just">
              <a:lnSpc>
                <a:spcPts val="1800"/>
              </a:lnSpc>
              <a:spcBef>
                <a:spcPts val="0"/>
              </a:spcBef>
            </a:pPr>
            <a:r>
              <a:rPr lang="en-US" altLang="zh-CN" sz="1800" dirty="0">
                <a:solidFill>
                  <a:srgbClr val="1000E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}</a:t>
            </a:r>
            <a:endParaRPr lang="en-US" altLang="zh-CN" sz="1800" dirty="0">
              <a:solidFill>
                <a:srgbClr val="1000E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347594" y="5357827"/>
            <a:ext cx="5334024" cy="1230191"/>
            <a:chOff x="901724" y="2127371"/>
            <a:chExt cx="5334024" cy="1230191"/>
          </a:xfrm>
        </p:grpSpPr>
        <p:sp>
          <p:nvSpPr>
            <p:cNvPr id="14" name="Text Box 6"/>
            <p:cNvSpPr txBox="1">
              <a:spLocks noChangeArrowheads="1"/>
            </p:cNvSpPr>
            <p:nvPr/>
          </p:nvSpPr>
          <p:spPr bwMode="auto">
            <a:xfrm>
              <a:off x="901724" y="2127371"/>
              <a:ext cx="2214880" cy="33718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“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比较”的次数：</a:t>
              </a:r>
              <a:endPara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sp>
          <p:nvSpPr>
            <p:cNvPr id="15" name="Rectangle 9"/>
            <p:cNvSpPr>
              <a:spLocks noChangeArrowheads="1"/>
            </p:cNvSpPr>
            <p:nvPr/>
          </p:nvSpPr>
          <p:spPr bwMode="auto">
            <a:xfrm>
              <a:off x="3473492" y="2127371"/>
              <a:ext cx="2214880" cy="33718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“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Consolas" panose="020B0609020204030204" pitchFamily="49" charset="0"/>
                </a:rPr>
                <a:t>移动”的次数：</a:t>
              </a:r>
              <a:endParaRPr lang="zh-CN" altLang="en-US" sz="2000" b="0" dirty="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endParaRPr>
            </a:p>
          </p:txBody>
        </p:sp>
        <p:pic>
          <p:nvPicPr>
            <p:cNvPr id="16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142975" y="2643182"/>
              <a:ext cx="2233241" cy="714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7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544930" y="2571744"/>
              <a:ext cx="2690818" cy="7408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8" name="TextBox 11"/>
          <p:cNvSpPr txBox="1"/>
          <p:nvPr/>
        </p:nvSpPr>
        <p:spPr>
          <a:xfrm>
            <a:off x="7991164" y="5715016"/>
            <a:ext cx="2571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时间复杂度为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O(</a:t>
            </a:r>
            <a:r>
              <a:rPr lang="en-US" altLang="zh-CN" sz="2000" i="1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n</a:t>
            </a:r>
            <a:r>
              <a:rPr lang="en-US" altLang="zh-CN" sz="2000" baseline="30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2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Consolas" panose="020B0609020204030204" pitchFamily="49" charset="0"/>
              </a:rPr>
              <a:t>)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Consolas" panose="020B0609020204030204" pitchFamily="49" charset="0"/>
            </a:endParaRPr>
          </a:p>
        </p:txBody>
      </p:sp>
      <p:sp>
        <p:nvSpPr>
          <p:cNvPr id="19" name="TextBox 3"/>
          <p:cNvSpPr txBox="1"/>
          <p:nvPr/>
        </p:nvSpPr>
        <p:spPr>
          <a:xfrm>
            <a:off x="407443" y="850360"/>
            <a:ext cx="3600325" cy="3619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/>
          <a:p>
            <a:pPr algn="l"/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10.3.1 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冒泡排序</a:t>
            </a:r>
            <a:r>
              <a:rPr lang="en-US" altLang="zh-CN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200" b="0" dirty="0">
                <a:ln w="11430">
                  <a:noFill/>
                </a:ln>
                <a:solidFill>
                  <a:srgbClr val="F2980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算法分析</a:t>
            </a:r>
            <a:endParaRPr lang="zh-CN" altLang="en-US" sz="2200" b="0" dirty="0">
              <a:ln w="11430">
                <a:noFill/>
              </a:ln>
              <a:solidFill>
                <a:srgbClr val="F2980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3"/>
          <p:cNvSpPr txBox="1"/>
          <p:nvPr/>
        </p:nvSpPr>
        <p:spPr>
          <a:xfrm>
            <a:off x="407368" y="168801"/>
            <a:ext cx="3477545" cy="435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>
              <a:contourClr>
                <a:schemeClr val="bg1"/>
              </a:contourClr>
            </a:sp3d>
          </a:bodyPr>
          <a:lstStyle>
            <a:defPPr>
              <a:defRPr lang="zh-CN"/>
            </a:defPPr>
            <a:lvl1pPr algn="l">
              <a:defRPr sz="2800" b="0">
                <a:ln w="6350">
                  <a:solidFill>
                    <a:schemeClr val="bg1"/>
                  </a:solidFill>
                </a:ln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</a:defRPr>
            </a:lvl1pPr>
          </a:lstStyle>
          <a:p>
            <a:pPr>
              <a:tabLst>
                <a:tab pos="2416175" algn="l"/>
              </a:tabLst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10.3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8" grpId="0"/>
    </p:bldLst>
  </p:timing>
</p:sld>
</file>

<file path=ppt/tags/tag1.xml><?xml version="1.0" encoding="utf-8"?>
<p:tagLst xmlns:p="http://schemas.openxmlformats.org/presentationml/2006/main">
  <p:tag name="ISLIDE.VECTOR" val="#340576;"/>
</p:tagLst>
</file>

<file path=ppt/tags/tag2.xml><?xml version="1.0" encoding="utf-8"?>
<p:tagLst xmlns:p="http://schemas.openxmlformats.org/presentationml/2006/main">
  <p:tag name="COMMONDATA" val="eyJoZGlkIjoiMDY2MjQwNzI0OTM0YTU2NzllMzQyZjJkMjRkOWNhZjQ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38100">
          <a:solidFill>
            <a:srgbClr val="0033CC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8665</Words>
  <Application>WPS 演示</Application>
  <PresentationFormat>宽屏</PresentationFormat>
  <Paragraphs>1329</Paragraphs>
  <Slides>50</Slides>
  <Notes>37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73" baseType="lpstr">
      <vt:lpstr>Arial</vt:lpstr>
      <vt:lpstr>宋体</vt:lpstr>
      <vt:lpstr>Wingdings</vt:lpstr>
      <vt:lpstr>Times New Roman</vt:lpstr>
      <vt:lpstr>楷体_GB2312</vt:lpstr>
      <vt:lpstr>新宋体</vt:lpstr>
      <vt:lpstr>思源黑体 CN Heavy</vt:lpstr>
      <vt:lpstr>黑体</vt:lpstr>
      <vt:lpstr>Wingdings 2</vt:lpstr>
      <vt:lpstr>Consolas</vt:lpstr>
      <vt:lpstr>微软雅黑</vt:lpstr>
      <vt:lpstr>Arial</vt:lpstr>
      <vt:lpstr>楷体</vt:lpstr>
      <vt:lpstr>仿宋</vt:lpstr>
      <vt:lpstr>华文中宋</vt:lpstr>
      <vt:lpstr>Symbol</vt:lpstr>
      <vt:lpstr>Wingdings</vt:lpstr>
      <vt:lpstr>Calibri</vt:lpstr>
      <vt:lpstr>Wingdings</vt:lpstr>
      <vt:lpstr>Arial Unicode MS</vt:lpstr>
      <vt:lpstr>方正启体简体</vt:lpstr>
      <vt:lpstr>Symbol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lcb;wbh</dc:creator>
  <cp:lastModifiedBy>CC</cp:lastModifiedBy>
  <cp:revision>1206</cp:revision>
  <dcterms:created xsi:type="dcterms:W3CDTF">2004-03-31T23:50:00Z</dcterms:created>
  <dcterms:modified xsi:type="dcterms:W3CDTF">2022-06-24T13:42:22Z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D911A15B5FB840EEBE1BA5B1AB1FA966</vt:lpwstr>
  </property>
  <property fmtid="{D5CDD505-2E9C-101B-9397-08002B2CF9AE}" pid="3" name="KSOProductBuildVer">
    <vt:lpwstr>2052-11.1.0.11830</vt:lpwstr>
  </property>
</Properties>
</file>

<file path=docProps/thumbnail.jpeg>
</file>